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sldIdLst>
    <p:sldId id="256" r:id="rId2"/>
    <p:sldId id="257" r:id="rId3"/>
    <p:sldId id="299" r:id="rId4"/>
    <p:sldId id="303" r:id="rId5"/>
    <p:sldId id="301" r:id="rId6"/>
    <p:sldId id="302" r:id="rId7"/>
    <p:sldId id="304" r:id="rId8"/>
    <p:sldId id="292" r:id="rId9"/>
    <p:sldId id="265" r:id="rId10"/>
    <p:sldId id="267" r:id="rId11"/>
    <p:sldId id="287"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D6F67"/>
    <a:srgbClr val="00CCFF"/>
    <a:srgbClr val="66FF99"/>
    <a:srgbClr val="33CCCC"/>
    <a:srgbClr val="66CCFF"/>
    <a:srgbClr val="99CCFF"/>
    <a:srgbClr val="0099CC"/>
    <a:srgbClr val="00FFCC"/>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11" autoAdjust="0"/>
    <p:restoredTop sz="94660" autoAdjust="0"/>
  </p:normalViewPr>
  <p:slideViewPr>
    <p:cSldViewPr snapToGrid="0">
      <p:cViewPr varScale="1">
        <p:scale>
          <a:sx n="98" d="100"/>
          <a:sy n="98" d="100"/>
        </p:scale>
        <p:origin x="224" y="38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9/10/21</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9/10/21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6463088A-AADE-C648-AD5D-0114FC5B5CF9}"/>
              </a:ext>
            </a:extLst>
          </p:cNvPr>
          <p:cNvSpPr txBox="1"/>
          <p:nvPr userDrawn="1"/>
        </p:nvSpPr>
        <p:spPr>
          <a:xfrm>
            <a:off x="9807382" y="6463107"/>
            <a:ext cx="2150157" cy="307777"/>
          </a:xfrm>
          <a:prstGeom prst="rect">
            <a:avLst/>
          </a:prstGeom>
          <a:noFill/>
        </p:spPr>
        <p:txBody>
          <a:bodyPr wrap="square" rtlCol="0">
            <a:spAutoFit/>
          </a:bodyPr>
          <a:lstStyle/>
          <a:p>
            <a:r>
              <a:rPr lang="en-US" sz="1400" dirty="0">
                <a:solidFill>
                  <a:schemeClr val="tx1">
                    <a:lumMod val="50000"/>
                    <a:lumOff val="50000"/>
                  </a:schemeClr>
                </a:solidFill>
              </a:rPr>
              <a:t>©BeeHealthyStories 2016</a:t>
            </a:r>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9/10/21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9/10/21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9/10/21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9/10/21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9/10/21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9/10/21</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9/10/21</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9/10/21</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9/10/21</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9/10/21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9/10/21</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australiancurriculum.edu.au/f-10-curriculum/cross-curriculum-priorities/sustainability/"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hyperlink" Target="https://youtu.be/NKf1YLmTQXw"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hyperlink" Target="https://youtu.be/EhQdA4UT-hQ" TargetMode="External"/><Relationship Id="rId13" Type="http://schemas.openxmlformats.org/officeDocument/2006/relationships/image" Target="../media/image16.emf"/><Relationship Id="rId3" Type="http://schemas.openxmlformats.org/officeDocument/2006/relationships/image" Target="../media/image7.emf"/><Relationship Id="rId7" Type="http://schemas.openxmlformats.org/officeDocument/2006/relationships/image" Target="../media/image11.jpeg"/><Relationship Id="rId12" Type="http://schemas.openxmlformats.org/officeDocument/2006/relationships/image" Target="../media/image15.emf"/><Relationship Id="rId2" Type="http://schemas.openxmlformats.org/officeDocument/2006/relationships/image" Target="../media/image6.emf"/><Relationship Id="rId1" Type="http://schemas.openxmlformats.org/officeDocument/2006/relationships/slideLayout" Target="../slideLayouts/slideLayout7.xml"/><Relationship Id="rId6" Type="http://schemas.openxmlformats.org/officeDocument/2006/relationships/image" Target="../media/image10.emf"/><Relationship Id="rId11" Type="http://schemas.openxmlformats.org/officeDocument/2006/relationships/image" Target="../media/image14.tiff"/><Relationship Id="rId5" Type="http://schemas.openxmlformats.org/officeDocument/2006/relationships/image" Target="../media/image9.emf"/><Relationship Id="rId10" Type="http://schemas.openxmlformats.org/officeDocument/2006/relationships/image" Target="../media/image13.emf"/><Relationship Id="rId4" Type="http://schemas.openxmlformats.org/officeDocument/2006/relationships/image" Target="../media/image8.emf"/><Relationship Id="rId9" Type="http://schemas.openxmlformats.org/officeDocument/2006/relationships/image" Target="../media/image12.emf"/><Relationship Id="rId14" Type="http://schemas.openxmlformats.org/officeDocument/2006/relationships/image" Target="../media/image17.emf"/></Relationships>
</file>

<file path=ppt/slides/_rels/slide7.xml.rels><?xml version="1.0" encoding="UTF-8" standalone="yes"?>
<Relationships xmlns="http://schemas.openxmlformats.org/package/2006/relationships"><Relationship Id="rId8" Type="http://schemas.openxmlformats.org/officeDocument/2006/relationships/image" Target="../media/image20.emf"/><Relationship Id="rId3" Type="http://schemas.openxmlformats.org/officeDocument/2006/relationships/image" Target="../media/image8.emf"/><Relationship Id="rId7" Type="http://schemas.openxmlformats.org/officeDocument/2006/relationships/image" Target="../media/image19.emf"/><Relationship Id="rId2" Type="http://schemas.openxmlformats.org/officeDocument/2006/relationships/image" Target="../media/image6.emf"/><Relationship Id="rId1" Type="http://schemas.openxmlformats.org/officeDocument/2006/relationships/slideLayout" Target="../slideLayouts/slideLayout7.xml"/><Relationship Id="rId6" Type="http://schemas.openxmlformats.org/officeDocument/2006/relationships/image" Target="../media/image18.emf"/><Relationship Id="rId5" Type="http://schemas.openxmlformats.org/officeDocument/2006/relationships/image" Target="../media/image10.emf"/><Relationship Id="rId4" Type="http://schemas.openxmlformats.org/officeDocument/2006/relationships/image" Target="../media/image9.emf"/><Relationship Id="rId9" Type="http://schemas.openxmlformats.org/officeDocument/2006/relationships/image" Target="../media/image17.emf"/></Relationships>
</file>

<file path=ppt/slides/_rels/slide8.xml.rels><?xml version="1.0" encoding="UTF-8" standalone="yes"?>
<Relationships xmlns="http://schemas.openxmlformats.org/package/2006/relationships"><Relationship Id="rId2" Type="http://schemas.openxmlformats.org/officeDocument/2006/relationships/image" Target="../media/image21.tif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2.jpeg"/><Relationship Id="rId1" Type="http://schemas.openxmlformats.org/officeDocument/2006/relationships/slideLayout" Target="../slideLayouts/slideLayout7.xml"/><Relationship Id="rId4" Type="http://schemas.openxmlformats.org/officeDocument/2006/relationships/image" Target="../media/image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1258258"/>
            <a:ext cx="11848563" cy="4832092"/>
          </a:xfrm>
          <a:prstGeom prst="rect">
            <a:avLst/>
          </a:prstGeom>
          <a:ln w="25400">
            <a:solidFill>
              <a:schemeClr val="accent5"/>
            </a:solidFill>
          </a:ln>
        </p:spPr>
        <p:txBody>
          <a:bodyPr wrap="square">
            <a:spAutoFit/>
          </a:bodyPr>
          <a:lstStyle/>
          <a:p>
            <a:r>
              <a:rPr lang="en-AU" sz="2000" b="1" dirty="0">
                <a:solidFill>
                  <a:srgbClr val="333333"/>
                </a:solidFill>
                <a:latin typeface="proxima_nova_bold"/>
              </a:rPr>
              <a:t>The Sustainability cross-curriculum priority</a:t>
            </a:r>
          </a:p>
          <a:p>
            <a:r>
              <a:rPr lang="en-AU" dirty="0">
                <a:latin typeface="+mj-lt"/>
              </a:rPr>
              <a:t>Sustainability addresses the ongoing capacity of Earth to maintain all life.</a:t>
            </a:r>
          </a:p>
          <a:p>
            <a:endParaRPr lang="en-AU" dirty="0">
              <a:latin typeface="+mj-lt"/>
            </a:endParaRPr>
          </a:p>
          <a:p>
            <a:r>
              <a:rPr lang="en-AU" dirty="0">
                <a:latin typeface="+mj-lt"/>
              </a:rPr>
              <a:t>Sustainable patterns of living meet the needs of the present without compromising the ability of future generations to meet their needs. Actions to improve sustainability are individual and collective endeavours shared across local and global communities. They necessitate a renewed and balanced approach to the way humans interact with each other and the environment.</a:t>
            </a:r>
          </a:p>
          <a:p>
            <a:endParaRPr lang="en-AU" dirty="0">
              <a:latin typeface="+mj-lt"/>
            </a:endParaRPr>
          </a:p>
          <a:p>
            <a:r>
              <a:rPr lang="en-AU" dirty="0">
                <a:latin typeface="+mj-lt"/>
              </a:rPr>
              <a:t>Education for sustainability develops the knowledge, skills, values and world views necessary for people to act in ways that contribute to more sustainable patterns of living. It enables individuals and communities to reflect on ways of interpreting and engaging with the world. Sustainability education is futures-oriented, focusing on protecting environments and creating a more ecologically and socially just world through informed action. Actions that support more sustainable patterns of living require consideration of environmental, social, cultural and economic systems and their interdependence.</a:t>
            </a:r>
          </a:p>
          <a:p>
            <a:endParaRPr lang="en-AU" dirty="0">
              <a:latin typeface="+mj-lt"/>
            </a:endParaRPr>
          </a:p>
          <a:p>
            <a:endParaRPr lang="en-AU" dirty="0"/>
          </a:p>
          <a:p>
            <a:r>
              <a:rPr lang="en-AU" dirty="0"/>
              <a:t>Sustainability is one of the three cross-curriculum priorities stipulated by the Australian Curriculum. Click on the </a:t>
            </a:r>
            <a:r>
              <a:rPr lang="en-AU" dirty="0">
                <a:hlinkClick r:id="rId2">
                  <a:extLst>
                    <a:ext uri="{A12FA001-AC4F-418D-AE19-62706E023703}">
                      <ahyp:hlinkClr xmlns:ahyp="http://schemas.microsoft.com/office/drawing/2018/hyperlinkcolor" val="tx"/>
                    </a:ext>
                  </a:extLst>
                </a:hlinkClick>
              </a:rPr>
              <a:t>link</a:t>
            </a:r>
            <a:r>
              <a:rPr lang="en-AU" dirty="0"/>
              <a:t> to view the overview of sustainability in the Australian curriculum. </a:t>
            </a: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Australian Curriculum Objectives</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2611127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1258258"/>
            <a:ext cx="11848563" cy="4401205"/>
          </a:xfrm>
          <a:prstGeom prst="rect">
            <a:avLst/>
          </a:prstGeom>
          <a:ln w="25400">
            <a:solidFill>
              <a:schemeClr val="accent5"/>
            </a:solidFill>
          </a:ln>
        </p:spPr>
        <p:txBody>
          <a:bodyPr wrap="square">
            <a:spAutoFit/>
          </a:bodyPr>
          <a:lstStyle/>
          <a:p>
            <a:r>
              <a:rPr lang="en-AU" sz="2000" b="1" dirty="0"/>
              <a:t>KS1 Learning opportunities in Living in the Wider World </a:t>
            </a:r>
          </a:p>
          <a:p>
            <a:r>
              <a:rPr lang="en-AU" i="1" dirty="0"/>
              <a:t>Pupils learn... </a:t>
            </a:r>
          </a:p>
          <a:p>
            <a:endParaRPr lang="en-AU" i="1" dirty="0"/>
          </a:p>
          <a:p>
            <a:r>
              <a:rPr lang="en-AU" b="1" dirty="0"/>
              <a:t>L2. </a:t>
            </a:r>
            <a:r>
              <a:rPr lang="en-AU" dirty="0"/>
              <a:t>how people and other living things have different needs; about the responsibilities of caring for them </a:t>
            </a:r>
            <a:endParaRPr lang="en-AU" sz="2000" dirty="0"/>
          </a:p>
          <a:p>
            <a:r>
              <a:rPr lang="en-AU" b="1" dirty="0"/>
              <a:t>L3. </a:t>
            </a:r>
            <a:r>
              <a:rPr lang="en-AU" dirty="0"/>
              <a:t>about things they can do to help look after their environment </a:t>
            </a:r>
            <a:endParaRPr lang="en-AU" sz="2000" dirty="0"/>
          </a:p>
          <a:p>
            <a:endParaRPr lang="en-AU" sz="2000" dirty="0">
              <a:effectLst/>
            </a:endParaRPr>
          </a:p>
          <a:p>
            <a:r>
              <a:rPr lang="en-AU" sz="2000" b="1" dirty="0"/>
              <a:t>KS2 Learning opportunities in Living in the Wider World </a:t>
            </a:r>
          </a:p>
          <a:p>
            <a:r>
              <a:rPr lang="en-AU" i="1" dirty="0"/>
              <a:t>Pupils learn... </a:t>
            </a:r>
          </a:p>
          <a:p>
            <a:endParaRPr lang="en-AU" sz="2000" dirty="0"/>
          </a:p>
          <a:p>
            <a:r>
              <a:rPr lang="en-AU" b="1" dirty="0"/>
              <a:t>L3. </a:t>
            </a:r>
            <a:r>
              <a:rPr lang="en-AU" dirty="0"/>
              <a:t>about the relationship between rights and responsibilities </a:t>
            </a:r>
            <a:endParaRPr lang="en-AU" sz="2000" dirty="0"/>
          </a:p>
          <a:p>
            <a:r>
              <a:rPr lang="en-AU" b="1" dirty="0"/>
              <a:t>L4. </a:t>
            </a:r>
            <a:r>
              <a:rPr lang="en-AU" dirty="0"/>
              <a:t>the importance of having compassion towards others; shared responsibilities we all have for caring for other people and living things; how to show care and concern for others </a:t>
            </a:r>
            <a:endParaRPr lang="en-AU" sz="2000" dirty="0"/>
          </a:p>
          <a:p>
            <a:r>
              <a:rPr lang="en-AU" b="1" dirty="0"/>
              <a:t>L5. </a:t>
            </a:r>
            <a:r>
              <a:rPr lang="en-AU" dirty="0"/>
              <a:t>ways of carrying out shared responsibilities for protecting the environment in school and at home; how everyday choices can affect the environment (e.g. reducing, reusing, recycling; food choices) </a:t>
            </a:r>
            <a:endParaRPr lang="en-AU" sz="2000" dirty="0"/>
          </a:p>
          <a:p>
            <a:endParaRPr lang="en-AU" sz="2000" dirty="0">
              <a:effectLst/>
            </a:endParaRP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0921848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25769" y="286603"/>
            <a:ext cx="9429910" cy="1450757"/>
          </a:xfrm>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2</a:t>
            </a:r>
          </a:p>
        </p:txBody>
      </p:sp>
      <p:sp>
        <p:nvSpPr>
          <p:cNvPr id="5" name="TextBox 4"/>
          <p:cNvSpPr txBox="1"/>
          <p:nvPr/>
        </p:nvSpPr>
        <p:spPr>
          <a:xfrm>
            <a:off x="339365" y="1838227"/>
            <a:ext cx="5481886" cy="2308324"/>
          </a:xfrm>
          <a:prstGeom prst="rect">
            <a:avLst/>
          </a:prstGeom>
          <a:noFill/>
        </p:spPr>
        <p:txBody>
          <a:bodyPr wrap="square" rtlCol="0">
            <a:spAutoFit/>
          </a:bodyPr>
          <a:lstStyle/>
          <a:p>
            <a:r>
              <a:rPr lang="en-GB" sz="2400" b="1" dirty="0"/>
              <a:t>Learning Objective: </a:t>
            </a:r>
            <a:r>
              <a:rPr lang="en-GB" sz="2400" b="1" i="1" dirty="0"/>
              <a:t>To understand the power of worm farms</a:t>
            </a:r>
          </a:p>
          <a:p>
            <a:pPr marL="342900" indent="-342900">
              <a:buFont typeface="Arial" panose="020B0604020202020204" pitchFamily="34" charset="0"/>
              <a:buChar char="•"/>
            </a:pPr>
            <a:r>
              <a:rPr lang="en-GB" sz="2400" dirty="0"/>
              <a:t>I know what goes in a worm farm</a:t>
            </a:r>
          </a:p>
          <a:p>
            <a:pPr marL="342900" indent="-342900">
              <a:buFont typeface="Arial" panose="020B0604020202020204" pitchFamily="34" charset="0"/>
              <a:buChar char="•"/>
            </a:pPr>
            <a:r>
              <a:rPr lang="en-GB" sz="2400" dirty="0"/>
              <a:t>I know the benefits of a worm farm </a:t>
            </a:r>
          </a:p>
          <a:p>
            <a:pPr marL="342900" indent="-342900">
              <a:buFont typeface="Arial" panose="020B0604020202020204" pitchFamily="34" charset="0"/>
              <a:buChar char="•"/>
            </a:pPr>
            <a:r>
              <a:rPr lang="en-GB" sz="2400" dirty="0"/>
              <a:t>I can explain the conditions that make a good worm farm </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181860" y="176869"/>
            <a:ext cx="5546180" cy="6221782"/>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BF357CD-3B6E-8D4C-B352-4E20590A9F05}"/>
              </a:ext>
            </a:extLst>
          </p:cNvPr>
          <p:cNvPicPr>
            <a:picLocks noChangeAspect="1"/>
          </p:cNvPicPr>
          <p:nvPr/>
        </p:nvPicPr>
        <p:blipFill>
          <a:blip r:embed="rId2"/>
          <a:stretch>
            <a:fillRect/>
          </a:stretch>
        </p:blipFill>
        <p:spPr>
          <a:xfrm>
            <a:off x="3926386" y="1048424"/>
            <a:ext cx="3968363" cy="4233878"/>
          </a:xfrm>
          <a:prstGeom prst="rect">
            <a:avLst/>
          </a:prstGeom>
        </p:spPr>
      </p:pic>
      <p:sp>
        <p:nvSpPr>
          <p:cNvPr id="4" name="TextBox 3">
            <a:extLst>
              <a:ext uri="{FF2B5EF4-FFF2-40B4-BE49-F238E27FC236}">
                <a16:creationId xmlns:a16="http://schemas.microsoft.com/office/drawing/2014/main" id="{D5D020B2-112E-C346-A0A2-3B54E0710092}"/>
              </a:ext>
            </a:extLst>
          </p:cNvPr>
          <p:cNvSpPr txBox="1"/>
          <p:nvPr/>
        </p:nvSpPr>
        <p:spPr>
          <a:xfrm>
            <a:off x="0" y="180304"/>
            <a:ext cx="12192000" cy="646331"/>
          </a:xfrm>
          <a:prstGeom prst="rect">
            <a:avLst/>
          </a:prstGeom>
          <a:noFill/>
        </p:spPr>
        <p:txBody>
          <a:bodyPr wrap="square" rtlCol="0">
            <a:spAutoFit/>
          </a:bodyPr>
          <a:lstStyle/>
          <a:p>
            <a:pPr algn="ctr"/>
            <a:r>
              <a:rPr lang="en-US" sz="3600" dirty="0">
                <a:latin typeface="+mj-lt"/>
              </a:rPr>
              <a:t>What is a worm farm and What’s the purpose of them? </a:t>
            </a:r>
          </a:p>
        </p:txBody>
      </p:sp>
      <p:sp>
        <p:nvSpPr>
          <p:cNvPr id="5" name="TextBox 4">
            <a:extLst>
              <a:ext uri="{FF2B5EF4-FFF2-40B4-BE49-F238E27FC236}">
                <a16:creationId xmlns:a16="http://schemas.microsoft.com/office/drawing/2014/main" id="{9A4D0587-229C-5E4E-9F58-7DC244A4F3F3}"/>
              </a:ext>
            </a:extLst>
          </p:cNvPr>
          <p:cNvSpPr txBox="1"/>
          <p:nvPr/>
        </p:nvSpPr>
        <p:spPr>
          <a:xfrm>
            <a:off x="0" y="5195770"/>
            <a:ext cx="12192000" cy="954107"/>
          </a:xfrm>
          <a:prstGeom prst="rect">
            <a:avLst/>
          </a:prstGeom>
          <a:noFill/>
        </p:spPr>
        <p:txBody>
          <a:bodyPr wrap="square" rtlCol="0">
            <a:spAutoFit/>
          </a:bodyPr>
          <a:lstStyle/>
          <a:p>
            <a:pPr algn="ctr"/>
            <a:r>
              <a:rPr lang="en-US" sz="2800" dirty="0">
                <a:latin typeface="+mj-lt"/>
              </a:rPr>
              <a:t>Discuss your ideas with the person next to you or write them down and then share with the class. </a:t>
            </a:r>
          </a:p>
        </p:txBody>
      </p:sp>
      <p:sp>
        <p:nvSpPr>
          <p:cNvPr id="3" name="Rectangle 2">
            <a:extLst>
              <a:ext uri="{FF2B5EF4-FFF2-40B4-BE49-F238E27FC236}">
                <a16:creationId xmlns:a16="http://schemas.microsoft.com/office/drawing/2014/main" id="{9DBF6D32-6651-8C41-A826-5F5B04CE3262}"/>
              </a:ext>
            </a:extLst>
          </p:cNvPr>
          <p:cNvSpPr/>
          <p:nvPr/>
        </p:nvSpPr>
        <p:spPr>
          <a:xfrm>
            <a:off x="4287748" y="6396335"/>
            <a:ext cx="3616503" cy="461665"/>
          </a:xfrm>
          <a:prstGeom prst="rect">
            <a:avLst/>
          </a:prstGeom>
        </p:spPr>
        <p:txBody>
          <a:bodyPr wrap="none">
            <a:spAutoFit/>
          </a:bodyPr>
          <a:lstStyle/>
          <a:p>
            <a:r>
              <a:rPr lang="en-US" sz="2400" b="1" dirty="0">
                <a:latin typeface="+mj-lt"/>
              </a:rPr>
              <a:t>What can you put in them? </a:t>
            </a:r>
          </a:p>
        </p:txBody>
      </p:sp>
    </p:spTree>
    <p:extLst>
      <p:ext uri="{BB962C8B-B14F-4D97-AF65-F5344CB8AC3E}">
        <p14:creationId xmlns:p14="http://schemas.microsoft.com/office/powerpoint/2010/main" val="33783613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5D020B2-112E-C346-A0A2-3B54E0710092}"/>
              </a:ext>
            </a:extLst>
          </p:cNvPr>
          <p:cNvSpPr txBox="1"/>
          <p:nvPr/>
        </p:nvSpPr>
        <p:spPr>
          <a:xfrm>
            <a:off x="115910" y="180304"/>
            <a:ext cx="11938715" cy="584775"/>
          </a:xfrm>
          <a:prstGeom prst="rect">
            <a:avLst/>
          </a:prstGeom>
          <a:noFill/>
        </p:spPr>
        <p:txBody>
          <a:bodyPr wrap="square" rtlCol="0">
            <a:spAutoFit/>
          </a:bodyPr>
          <a:lstStyle/>
          <a:p>
            <a:pPr algn="ctr"/>
            <a:r>
              <a:rPr lang="en-US" sz="3200" b="1" u="sng" dirty="0">
                <a:latin typeface="+mj-lt"/>
              </a:rPr>
              <a:t>How to make a worm farm and What does it need?</a:t>
            </a:r>
          </a:p>
        </p:txBody>
      </p:sp>
      <p:sp>
        <p:nvSpPr>
          <p:cNvPr id="6" name="TextBox 5">
            <a:extLst>
              <a:ext uri="{FF2B5EF4-FFF2-40B4-BE49-F238E27FC236}">
                <a16:creationId xmlns:a16="http://schemas.microsoft.com/office/drawing/2014/main" id="{11ED84B3-E8D0-5547-B05A-1B2539AA4EC1}"/>
              </a:ext>
            </a:extLst>
          </p:cNvPr>
          <p:cNvSpPr txBox="1"/>
          <p:nvPr/>
        </p:nvSpPr>
        <p:spPr>
          <a:xfrm>
            <a:off x="425003" y="1342622"/>
            <a:ext cx="8757634" cy="4832092"/>
          </a:xfrm>
          <a:prstGeom prst="rect">
            <a:avLst/>
          </a:prstGeom>
          <a:noFill/>
        </p:spPr>
        <p:txBody>
          <a:bodyPr wrap="square" rtlCol="0">
            <a:spAutoFit/>
          </a:bodyPr>
          <a:lstStyle/>
          <a:p>
            <a:pPr algn="ctr"/>
            <a:r>
              <a:rPr lang="en-US" sz="2800" dirty="0">
                <a:latin typeface="+mj-lt"/>
              </a:rPr>
              <a:t>Watch this fantastic informative video from the expert Richard from </a:t>
            </a:r>
            <a:r>
              <a:rPr lang="en-US" sz="2800" dirty="0">
                <a:solidFill>
                  <a:schemeClr val="accent1"/>
                </a:solidFill>
                <a:latin typeface="+mj-lt"/>
                <a:hlinkClick r:id="rId2">
                  <a:extLst>
                    <a:ext uri="{A12FA001-AC4F-418D-AE19-62706E023703}">
                      <ahyp:hlinkClr xmlns:ahyp="http://schemas.microsoft.com/office/drawing/2018/hyperlinkcolor" val="tx"/>
                    </a:ext>
                  </a:extLst>
                </a:hlinkClick>
              </a:rPr>
              <a:t>Worm Lovers</a:t>
            </a:r>
            <a:r>
              <a:rPr lang="en-US" sz="2800" dirty="0">
                <a:latin typeface="+mj-lt"/>
              </a:rPr>
              <a:t>. </a:t>
            </a:r>
          </a:p>
          <a:p>
            <a:pPr algn="ctr"/>
            <a:endParaRPr lang="en-US" sz="2800" dirty="0">
              <a:latin typeface="+mj-lt"/>
            </a:endParaRPr>
          </a:p>
          <a:p>
            <a:pPr algn="ctr"/>
            <a:r>
              <a:rPr lang="en-US" sz="2800" dirty="0">
                <a:latin typeface="+mj-lt"/>
              </a:rPr>
              <a:t>As you watch the video take notes and see if you can find the answers to the following questions:</a:t>
            </a:r>
          </a:p>
          <a:p>
            <a:pPr algn="ctr"/>
            <a:endParaRPr lang="en-US" sz="2800" dirty="0">
              <a:latin typeface="+mj-lt"/>
            </a:endParaRPr>
          </a:p>
          <a:p>
            <a:pPr marL="514350" indent="-514350">
              <a:buFont typeface="+mj-lt"/>
              <a:buAutoNum type="arabicPeriod"/>
            </a:pPr>
            <a:r>
              <a:rPr lang="en-US" sz="2800" dirty="0">
                <a:latin typeface="+mj-lt"/>
              </a:rPr>
              <a:t>True or False worms like to be in sunlight? </a:t>
            </a:r>
          </a:p>
          <a:p>
            <a:pPr marL="514350" indent="-514350">
              <a:buFont typeface="+mj-lt"/>
              <a:buAutoNum type="arabicPeriod"/>
            </a:pPr>
            <a:r>
              <a:rPr lang="en-US" sz="2800" dirty="0">
                <a:latin typeface="+mj-lt"/>
              </a:rPr>
              <a:t>What do worms like to eat?</a:t>
            </a:r>
          </a:p>
          <a:p>
            <a:pPr marL="514350" indent="-514350">
              <a:buFont typeface="+mj-lt"/>
              <a:buAutoNum type="arabicPeriod"/>
            </a:pPr>
            <a:r>
              <a:rPr lang="en-US" sz="2800" dirty="0">
                <a:latin typeface="+mj-lt"/>
              </a:rPr>
              <a:t> What do worms not like to eat?</a:t>
            </a:r>
          </a:p>
          <a:p>
            <a:pPr marL="514350" indent="-514350">
              <a:buFont typeface="+mj-lt"/>
              <a:buAutoNum type="arabicPeriod"/>
            </a:pPr>
            <a:r>
              <a:rPr lang="en-US" sz="2800" dirty="0">
                <a:latin typeface="+mj-lt"/>
              </a:rPr>
              <a:t> What are some of the best conditions for a worm farm?</a:t>
            </a:r>
          </a:p>
          <a:p>
            <a:pPr marL="514350" indent="-514350">
              <a:buFont typeface="+mj-lt"/>
              <a:buAutoNum type="arabicPeriod"/>
            </a:pPr>
            <a:r>
              <a:rPr lang="en-US" sz="2800" dirty="0">
                <a:latin typeface="+mj-lt"/>
              </a:rPr>
              <a:t>Why do we use worm farms?</a:t>
            </a:r>
          </a:p>
        </p:txBody>
      </p:sp>
      <p:pic>
        <p:nvPicPr>
          <p:cNvPr id="3" name="Picture 2">
            <a:extLst>
              <a:ext uri="{FF2B5EF4-FFF2-40B4-BE49-F238E27FC236}">
                <a16:creationId xmlns:a16="http://schemas.microsoft.com/office/drawing/2014/main" id="{84C59FE6-B534-B346-8C45-9ADEDAA965D9}"/>
              </a:ext>
            </a:extLst>
          </p:cNvPr>
          <p:cNvPicPr>
            <a:picLocks noChangeAspect="1"/>
          </p:cNvPicPr>
          <p:nvPr/>
        </p:nvPicPr>
        <p:blipFill>
          <a:blip r:embed="rId3"/>
          <a:stretch>
            <a:fillRect/>
          </a:stretch>
        </p:blipFill>
        <p:spPr>
          <a:xfrm flipH="1">
            <a:off x="9553100" y="3317966"/>
            <a:ext cx="2044324" cy="1708150"/>
          </a:xfrm>
          <a:prstGeom prst="rect">
            <a:avLst/>
          </a:prstGeom>
        </p:spPr>
      </p:pic>
    </p:spTree>
    <p:extLst>
      <p:ext uri="{BB962C8B-B14F-4D97-AF65-F5344CB8AC3E}">
        <p14:creationId xmlns:p14="http://schemas.microsoft.com/office/powerpoint/2010/main" val="260539006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5D020B2-112E-C346-A0A2-3B54E0710092}"/>
              </a:ext>
            </a:extLst>
          </p:cNvPr>
          <p:cNvSpPr txBox="1"/>
          <p:nvPr/>
        </p:nvSpPr>
        <p:spPr>
          <a:xfrm>
            <a:off x="0" y="41328"/>
            <a:ext cx="12192000" cy="523220"/>
          </a:xfrm>
          <a:prstGeom prst="rect">
            <a:avLst/>
          </a:prstGeom>
          <a:noFill/>
        </p:spPr>
        <p:txBody>
          <a:bodyPr wrap="square" rtlCol="0">
            <a:spAutoFit/>
          </a:bodyPr>
          <a:lstStyle/>
          <a:p>
            <a:pPr algn="ctr"/>
            <a:r>
              <a:rPr lang="en-US" sz="2800" dirty="0">
                <a:latin typeface="+mj-lt"/>
              </a:rPr>
              <a:t>Can you remember some of the best conditions to help your worm farm work best?</a:t>
            </a:r>
          </a:p>
        </p:txBody>
      </p:sp>
      <p:sp>
        <p:nvSpPr>
          <p:cNvPr id="6" name="TextBox 5">
            <a:extLst>
              <a:ext uri="{FF2B5EF4-FFF2-40B4-BE49-F238E27FC236}">
                <a16:creationId xmlns:a16="http://schemas.microsoft.com/office/drawing/2014/main" id="{11ED84B3-E8D0-5547-B05A-1B2539AA4EC1}"/>
              </a:ext>
            </a:extLst>
          </p:cNvPr>
          <p:cNvSpPr txBox="1"/>
          <p:nvPr/>
        </p:nvSpPr>
        <p:spPr>
          <a:xfrm>
            <a:off x="8309398" y="1333343"/>
            <a:ext cx="3326958" cy="1354217"/>
          </a:xfrm>
          <a:prstGeom prst="rect">
            <a:avLst/>
          </a:prstGeom>
          <a:noFill/>
        </p:spPr>
        <p:txBody>
          <a:bodyPr wrap="square" rtlCol="0">
            <a:spAutoFit/>
          </a:bodyPr>
          <a:lstStyle/>
          <a:p>
            <a:pPr algn="ctr"/>
            <a:r>
              <a:rPr lang="en-US" sz="2800" b="1" dirty="0">
                <a:latin typeface="+mj-lt"/>
              </a:rPr>
              <a:t>Optimal temperature</a:t>
            </a:r>
          </a:p>
          <a:p>
            <a:pPr algn="ctr"/>
            <a:r>
              <a:rPr lang="en-US" dirty="0">
                <a:latin typeface="+mj-lt"/>
              </a:rPr>
              <a:t>Heat is the number one killer of worms so ensure it is in a shaded area. </a:t>
            </a:r>
          </a:p>
        </p:txBody>
      </p:sp>
      <p:sp>
        <p:nvSpPr>
          <p:cNvPr id="7" name="TextBox 6">
            <a:extLst>
              <a:ext uri="{FF2B5EF4-FFF2-40B4-BE49-F238E27FC236}">
                <a16:creationId xmlns:a16="http://schemas.microsoft.com/office/drawing/2014/main" id="{590ED30E-30D0-4740-994F-EEA6F41AF44F}"/>
              </a:ext>
            </a:extLst>
          </p:cNvPr>
          <p:cNvSpPr txBox="1"/>
          <p:nvPr/>
        </p:nvSpPr>
        <p:spPr>
          <a:xfrm>
            <a:off x="8395172" y="3892611"/>
            <a:ext cx="3041708" cy="1908215"/>
          </a:xfrm>
          <a:prstGeom prst="rect">
            <a:avLst/>
          </a:prstGeom>
          <a:noFill/>
        </p:spPr>
        <p:txBody>
          <a:bodyPr wrap="square" rtlCol="0">
            <a:spAutoFit/>
          </a:bodyPr>
          <a:lstStyle/>
          <a:p>
            <a:pPr algn="ctr"/>
            <a:r>
              <a:rPr lang="en-US" sz="2800" b="1" dirty="0">
                <a:latin typeface="+mj-lt"/>
              </a:rPr>
              <a:t>Breathable soil</a:t>
            </a:r>
          </a:p>
          <a:p>
            <a:pPr algn="ctr"/>
            <a:r>
              <a:rPr lang="en-US" dirty="0">
                <a:latin typeface="+mj-lt"/>
              </a:rPr>
              <a:t>Give the top 2-3 inches a bit of a mix every now and then as this will allow oxygen to flow and then the worms can breathe easily. </a:t>
            </a:r>
          </a:p>
        </p:txBody>
      </p:sp>
      <p:sp>
        <p:nvSpPr>
          <p:cNvPr id="8" name="TextBox 7">
            <a:extLst>
              <a:ext uri="{FF2B5EF4-FFF2-40B4-BE49-F238E27FC236}">
                <a16:creationId xmlns:a16="http://schemas.microsoft.com/office/drawing/2014/main" id="{0428F6C0-24FD-E147-BC27-D0B277CA46FA}"/>
              </a:ext>
            </a:extLst>
          </p:cNvPr>
          <p:cNvSpPr txBox="1"/>
          <p:nvPr/>
        </p:nvSpPr>
        <p:spPr>
          <a:xfrm>
            <a:off x="312820" y="1622544"/>
            <a:ext cx="3090928" cy="1077218"/>
          </a:xfrm>
          <a:prstGeom prst="rect">
            <a:avLst/>
          </a:prstGeom>
          <a:noFill/>
        </p:spPr>
        <p:txBody>
          <a:bodyPr wrap="square" rtlCol="0">
            <a:spAutoFit/>
          </a:bodyPr>
          <a:lstStyle/>
          <a:p>
            <a:pPr algn="ctr"/>
            <a:r>
              <a:rPr lang="en-US" sz="2800" b="1" dirty="0">
                <a:latin typeface="+mj-lt"/>
              </a:rPr>
              <a:t>Moisture</a:t>
            </a:r>
          </a:p>
          <a:p>
            <a:pPr algn="ctr"/>
            <a:r>
              <a:rPr lang="en-AU" dirty="0">
                <a:latin typeface="+mj-lt"/>
              </a:rPr>
              <a:t>Worms enjoy damp conditions but not too damp. </a:t>
            </a:r>
            <a:endParaRPr lang="en-US" dirty="0">
              <a:latin typeface="+mj-lt"/>
            </a:endParaRPr>
          </a:p>
        </p:txBody>
      </p:sp>
      <p:sp>
        <p:nvSpPr>
          <p:cNvPr id="9" name="TextBox 8">
            <a:extLst>
              <a:ext uri="{FF2B5EF4-FFF2-40B4-BE49-F238E27FC236}">
                <a16:creationId xmlns:a16="http://schemas.microsoft.com/office/drawing/2014/main" id="{C5FCE335-292C-5D4E-88C0-F06396F9B65D}"/>
              </a:ext>
            </a:extLst>
          </p:cNvPr>
          <p:cNvSpPr txBox="1"/>
          <p:nvPr/>
        </p:nvSpPr>
        <p:spPr>
          <a:xfrm>
            <a:off x="471524" y="4031330"/>
            <a:ext cx="2773519" cy="1969770"/>
          </a:xfrm>
          <a:prstGeom prst="rect">
            <a:avLst/>
          </a:prstGeom>
          <a:noFill/>
        </p:spPr>
        <p:txBody>
          <a:bodyPr wrap="square" rtlCol="0">
            <a:spAutoFit/>
          </a:bodyPr>
          <a:lstStyle/>
          <a:p>
            <a:pPr algn="ctr"/>
            <a:r>
              <a:rPr lang="en-US" sz="2800" b="1" dirty="0">
                <a:latin typeface="+mj-lt"/>
              </a:rPr>
              <a:t>Darkness</a:t>
            </a:r>
            <a:endParaRPr lang="en-US" b="1" dirty="0">
              <a:latin typeface="+mj-lt"/>
            </a:endParaRPr>
          </a:p>
          <a:p>
            <a:pPr algn="ctr"/>
            <a:r>
              <a:rPr lang="en-US" dirty="0">
                <a:latin typeface="+mj-lt"/>
              </a:rPr>
              <a:t>Worms appreciate a cover on top to create darkness as they will feel safer when they come to the surface and eat.</a:t>
            </a:r>
          </a:p>
        </p:txBody>
      </p:sp>
      <p:pic>
        <p:nvPicPr>
          <p:cNvPr id="11" name="Picture 10">
            <a:extLst>
              <a:ext uri="{FF2B5EF4-FFF2-40B4-BE49-F238E27FC236}">
                <a16:creationId xmlns:a16="http://schemas.microsoft.com/office/drawing/2014/main" id="{6720FD60-E373-7442-8B5D-C911AB45A2B8}"/>
              </a:ext>
            </a:extLst>
          </p:cNvPr>
          <p:cNvPicPr>
            <a:picLocks noChangeAspect="1"/>
          </p:cNvPicPr>
          <p:nvPr/>
        </p:nvPicPr>
        <p:blipFill>
          <a:blip r:embed="rId2"/>
          <a:stretch>
            <a:fillRect/>
          </a:stretch>
        </p:blipFill>
        <p:spPr>
          <a:xfrm>
            <a:off x="4316703" y="2030684"/>
            <a:ext cx="3588999" cy="3829132"/>
          </a:xfrm>
          <a:prstGeom prst="rect">
            <a:avLst/>
          </a:prstGeom>
        </p:spPr>
      </p:pic>
      <p:sp>
        <p:nvSpPr>
          <p:cNvPr id="12" name="TextBox 11">
            <a:extLst>
              <a:ext uri="{FF2B5EF4-FFF2-40B4-BE49-F238E27FC236}">
                <a16:creationId xmlns:a16="http://schemas.microsoft.com/office/drawing/2014/main" id="{E31CCFB3-4F42-4B43-A73C-1D3635BAABA5}"/>
              </a:ext>
            </a:extLst>
          </p:cNvPr>
          <p:cNvSpPr txBox="1"/>
          <p:nvPr/>
        </p:nvSpPr>
        <p:spPr>
          <a:xfrm>
            <a:off x="1203129" y="6390326"/>
            <a:ext cx="9247031" cy="461665"/>
          </a:xfrm>
          <a:prstGeom prst="rect">
            <a:avLst/>
          </a:prstGeom>
          <a:noFill/>
        </p:spPr>
        <p:txBody>
          <a:bodyPr wrap="square" rtlCol="0">
            <a:spAutoFit/>
          </a:bodyPr>
          <a:lstStyle/>
          <a:p>
            <a:pPr algn="ctr"/>
            <a:r>
              <a:rPr lang="en-US" sz="2400" dirty="0">
                <a:latin typeface="+mj-lt"/>
              </a:rPr>
              <a:t>Don’t forget Food Scraps but what type of food do worms mainly like?</a:t>
            </a:r>
          </a:p>
        </p:txBody>
      </p:sp>
      <p:sp>
        <p:nvSpPr>
          <p:cNvPr id="13" name="Rounded Rectangle 12">
            <a:extLst>
              <a:ext uri="{FF2B5EF4-FFF2-40B4-BE49-F238E27FC236}">
                <a16:creationId xmlns:a16="http://schemas.microsoft.com/office/drawing/2014/main" id="{2084F0A6-4524-EA44-84A4-B55CC734428C}"/>
              </a:ext>
            </a:extLst>
          </p:cNvPr>
          <p:cNvSpPr/>
          <p:nvPr/>
        </p:nvSpPr>
        <p:spPr>
          <a:xfrm>
            <a:off x="8379939" y="3848461"/>
            <a:ext cx="3185876" cy="196977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ounded Rectangle 13">
            <a:extLst>
              <a:ext uri="{FF2B5EF4-FFF2-40B4-BE49-F238E27FC236}">
                <a16:creationId xmlns:a16="http://schemas.microsoft.com/office/drawing/2014/main" id="{A6D4828A-A395-CB4C-BF51-6F8679CEAE3E}"/>
              </a:ext>
            </a:extLst>
          </p:cNvPr>
          <p:cNvSpPr/>
          <p:nvPr/>
        </p:nvSpPr>
        <p:spPr>
          <a:xfrm>
            <a:off x="8379939" y="1416046"/>
            <a:ext cx="3185876" cy="196977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ounded Rectangle 14">
            <a:extLst>
              <a:ext uri="{FF2B5EF4-FFF2-40B4-BE49-F238E27FC236}">
                <a16:creationId xmlns:a16="http://schemas.microsoft.com/office/drawing/2014/main" id="{E7C5BFFE-DD44-584F-BD38-AAD6C941DC34}"/>
              </a:ext>
            </a:extLst>
          </p:cNvPr>
          <p:cNvSpPr/>
          <p:nvPr/>
        </p:nvSpPr>
        <p:spPr>
          <a:xfrm>
            <a:off x="312820" y="1420529"/>
            <a:ext cx="3185876" cy="196977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ounded Rectangle 15">
            <a:extLst>
              <a:ext uri="{FF2B5EF4-FFF2-40B4-BE49-F238E27FC236}">
                <a16:creationId xmlns:a16="http://schemas.microsoft.com/office/drawing/2014/main" id="{FA375D95-DD1A-924F-976B-332780EA0125}"/>
              </a:ext>
            </a:extLst>
          </p:cNvPr>
          <p:cNvSpPr/>
          <p:nvPr/>
        </p:nvSpPr>
        <p:spPr>
          <a:xfrm>
            <a:off x="312820" y="3842737"/>
            <a:ext cx="3185876" cy="196977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4853589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grpId="1" nodeType="clickEffect">
                                  <p:stCondLst>
                                    <p:cond delay="0"/>
                                  </p:stCondLst>
                                  <p:childTnLst>
                                    <p:animEffect transition="out" filter="checkerboard(across)">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5" presetClass="exit" presetSubtype="10" fill="hold" grpId="1" nodeType="clickEffect">
                                  <p:stCondLst>
                                    <p:cond delay="0"/>
                                  </p:stCondLst>
                                  <p:childTnLst>
                                    <p:animEffect transition="out" filter="checkerboard(across)">
                                      <p:cBhvr>
                                        <p:cTn id="11" dur="500"/>
                                        <p:tgtEl>
                                          <p:spTgt spid="14"/>
                                        </p:tgtEl>
                                      </p:cBhvr>
                                    </p:animEffect>
                                    <p:set>
                                      <p:cBhvr>
                                        <p:cTn id="12" dur="1" fill="hold">
                                          <p:stCondLst>
                                            <p:cond delay="499"/>
                                          </p:stCondLst>
                                        </p:cTn>
                                        <p:tgtEl>
                                          <p:spTgt spid="1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5" presetClass="exit" presetSubtype="10" fill="hold" grpId="1" nodeType="clickEffect">
                                  <p:stCondLst>
                                    <p:cond delay="0"/>
                                  </p:stCondLst>
                                  <p:childTnLst>
                                    <p:animEffect transition="out" filter="checkerboard(across)">
                                      <p:cBhvr>
                                        <p:cTn id="16" dur="500"/>
                                        <p:tgtEl>
                                          <p:spTgt spid="16"/>
                                        </p:tgtEl>
                                      </p:cBhvr>
                                    </p:animEffect>
                                    <p:set>
                                      <p:cBhvr>
                                        <p:cTn id="17" dur="1" fill="hold">
                                          <p:stCondLst>
                                            <p:cond delay="499"/>
                                          </p:stCondLst>
                                        </p:cTn>
                                        <p:tgtEl>
                                          <p:spTgt spid="1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5" presetClass="exit" presetSubtype="10" fill="hold" grpId="1" nodeType="clickEffect">
                                  <p:stCondLst>
                                    <p:cond delay="0"/>
                                  </p:stCondLst>
                                  <p:childTnLst>
                                    <p:animEffect transition="out" filter="checkerboard(across)">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1" animBg="1"/>
      <p:bldP spid="14" grpId="1" animBg="1"/>
      <p:bldP spid="15" grpId="1" animBg="1"/>
      <p:bldP spid="16"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5D020B2-112E-C346-A0A2-3B54E0710092}"/>
              </a:ext>
            </a:extLst>
          </p:cNvPr>
          <p:cNvSpPr txBox="1"/>
          <p:nvPr/>
        </p:nvSpPr>
        <p:spPr>
          <a:xfrm>
            <a:off x="115911" y="180304"/>
            <a:ext cx="4856140" cy="523220"/>
          </a:xfrm>
          <a:prstGeom prst="rect">
            <a:avLst/>
          </a:prstGeom>
          <a:noFill/>
        </p:spPr>
        <p:txBody>
          <a:bodyPr wrap="square" rtlCol="0">
            <a:spAutoFit/>
          </a:bodyPr>
          <a:lstStyle/>
          <a:p>
            <a:pPr algn="ctr"/>
            <a:r>
              <a:rPr lang="en-US" sz="2800" b="1" dirty="0">
                <a:latin typeface="+mj-lt"/>
              </a:rPr>
              <a:t>What do worms like to eat?</a:t>
            </a:r>
          </a:p>
        </p:txBody>
      </p:sp>
      <p:pic>
        <p:nvPicPr>
          <p:cNvPr id="11" name="Picture 10">
            <a:extLst>
              <a:ext uri="{FF2B5EF4-FFF2-40B4-BE49-F238E27FC236}">
                <a16:creationId xmlns:a16="http://schemas.microsoft.com/office/drawing/2014/main" id="{4CD269F0-8CF5-8C46-8E7A-2085BC16E8D8}"/>
              </a:ext>
            </a:extLst>
          </p:cNvPr>
          <p:cNvPicPr>
            <a:picLocks noChangeAspect="1"/>
          </p:cNvPicPr>
          <p:nvPr/>
        </p:nvPicPr>
        <p:blipFill>
          <a:blip r:embed="rId2"/>
          <a:stretch>
            <a:fillRect/>
          </a:stretch>
        </p:blipFill>
        <p:spPr>
          <a:xfrm>
            <a:off x="2312414" y="1112373"/>
            <a:ext cx="800100" cy="977900"/>
          </a:xfrm>
          <a:prstGeom prst="rect">
            <a:avLst/>
          </a:prstGeom>
        </p:spPr>
      </p:pic>
      <p:pic>
        <p:nvPicPr>
          <p:cNvPr id="13" name="Picture 12">
            <a:extLst>
              <a:ext uri="{FF2B5EF4-FFF2-40B4-BE49-F238E27FC236}">
                <a16:creationId xmlns:a16="http://schemas.microsoft.com/office/drawing/2014/main" id="{DD5970E1-2C6D-7C47-9779-1D76CD4B3954}"/>
              </a:ext>
            </a:extLst>
          </p:cNvPr>
          <p:cNvPicPr>
            <a:picLocks noChangeAspect="1"/>
          </p:cNvPicPr>
          <p:nvPr/>
        </p:nvPicPr>
        <p:blipFill>
          <a:blip r:embed="rId3"/>
          <a:stretch>
            <a:fillRect/>
          </a:stretch>
        </p:blipFill>
        <p:spPr>
          <a:xfrm>
            <a:off x="659385" y="4045497"/>
            <a:ext cx="1562100" cy="1257300"/>
          </a:xfrm>
          <a:prstGeom prst="rect">
            <a:avLst/>
          </a:prstGeom>
        </p:spPr>
      </p:pic>
      <p:pic>
        <p:nvPicPr>
          <p:cNvPr id="14" name="Picture 13">
            <a:extLst>
              <a:ext uri="{FF2B5EF4-FFF2-40B4-BE49-F238E27FC236}">
                <a16:creationId xmlns:a16="http://schemas.microsoft.com/office/drawing/2014/main" id="{CB5310E6-357C-2D45-A9A5-9FAFAFD32757}"/>
              </a:ext>
            </a:extLst>
          </p:cNvPr>
          <p:cNvPicPr>
            <a:picLocks noChangeAspect="1"/>
          </p:cNvPicPr>
          <p:nvPr/>
        </p:nvPicPr>
        <p:blipFill>
          <a:blip r:embed="rId4"/>
          <a:stretch>
            <a:fillRect/>
          </a:stretch>
        </p:blipFill>
        <p:spPr>
          <a:xfrm>
            <a:off x="659385" y="2203581"/>
            <a:ext cx="1710179" cy="1438961"/>
          </a:xfrm>
          <a:prstGeom prst="rect">
            <a:avLst/>
          </a:prstGeom>
        </p:spPr>
      </p:pic>
      <p:pic>
        <p:nvPicPr>
          <p:cNvPr id="15" name="Picture 14">
            <a:extLst>
              <a:ext uri="{FF2B5EF4-FFF2-40B4-BE49-F238E27FC236}">
                <a16:creationId xmlns:a16="http://schemas.microsoft.com/office/drawing/2014/main" id="{E7AA87A5-FA6E-0743-8B01-6290CE5FCEAC}"/>
              </a:ext>
            </a:extLst>
          </p:cNvPr>
          <p:cNvPicPr>
            <a:picLocks noChangeAspect="1"/>
          </p:cNvPicPr>
          <p:nvPr/>
        </p:nvPicPr>
        <p:blipFill>
          <a:blip r:embed="rId5"/>
          <a:stretch>
            <a:fillRect/>
          </a:stretch>
        </p:blipFill>
        <p:spPr>
          <a:xfrm>
            <a:off x="2543981" y="3128494"/>
            <a:ext cx="1381918" cy="1424835"/>
          </a:xfrm>
          <a:prstGeom prst="rect">
            <a:avLst/>
          </a:prstGeom>
        </p:spPr>
      </p:pic>
      <p:sp>
        <p:nvSpPr>
          <p:cNvPr id="16" name="TextBox 15">
            <a:extLst>
              <a:ext uri="{FF2B5EF4-FFF2-40B4-BE49-F238E27FC236}">
                <a16:creationId xmlns:a16="http://schemas.microsoft.com/office/drawing/2014/main" id="{B20F6D80-43F6-2E48-828D-4A9DF76975D7}"/>
              </a:ext>
            </a:extLst>
          </p:cNvPr>
          <p:cNvSpPr txBox="1"/>
          <p:nvPr/>
        </p:nvSpPr>
        <p:spPr>
          <a:xfrm>
            <a:off x="6717074" y="180304"/>
            <a:ext cx="4856140" cy="523220"/>
          </a:xfrm>
          <a:prstGeom prst="rect">
            <a:avLst/>
          </a:prstGeom>
          <a:noFill/>
        </p:spPr>
        <p:txBody>
          <a:bodyPr wrap="square" rtlCol="0">
            <a:spAutoFit/>
          </a:bodyPr>
          <a:lstStyle/>
          <a:p>
            <a:pPr algn="ctr"/>
            <a:r>
              <a:rPr lang="en-US" sz="2800" b="1" dirty="0">
                <a:latin typeface="+mj-lt"/>
              </a:rPr>
              <a:t>What do worms not like to eat?</a:t>
            </a:r>
          </a:p>
        </p:txBody>
      </p:sp>
      <p:pic>
        <p:nvPicPr>
          <p:cNvPr id="17" name="Picture 16">
            <a:extLst>
              <a:ext uri="{FF2B5EF4-FFF2-40B4-BE49-F238E27FC236}">
                <a16:creationId xmlns:a16="http://schemas.microsoft.com/office/drawing/2014/main" id="{EC7A38BC-081D-5A49-9AE8-2CBA8AED425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221485" y="4680763"/>
            <a:ext cx="1982851" cy="1062808"/>
          </a:xfrm>
          <a:prstGeom prst="rect">
            <a:avLst/>
          </a:prstGeom>
        </p:spPr>
      </p:pic>
      <p:pic>
        <p:nvPicPr>
          <p:cNvPr id="18" name="Picture 17">
            <a:extLst>
              <a:ext uri="{FF2B5EF4-FFF2-40B4-BE49-F238E27FC236}">
                <a16:creationId xmlns:a16="http://schemas.microsoft.com/office/drawing/2014/main" id="{8ABA3B1F-30C6-C642-A6EB-F6AF2B56A0A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512269">
            <a:off x="3212910" y="1783408"/>
            <a:ext cx="1568797" cy="1249533"/>
          </a:xfrm>
          <a:prstGeom prst="rect">
            <a:avLst/>
          </a:prstGeom>
        </p:spPr>
      </p:pic>
      <p:sp>
        <p:nvSpPr>
          <p:cNvPr id="19" name="Rectangle 18">
            <a:extLst>
              <a:ext uri="{FF2B5EF4-FFF2-40B4-BE49-F238E27FC236}">
                <a16:creationId xmlns:a16="http://schemas.microsoft.com/office/drawing/2014/main" id="{B4379FF7-3627-124A-827D-2DB5BE0574A2}"/>
              </a:ext>
            </a:extLst>
          </p:cNvPr>
          <p:cNvSpPr/>
          <p:nvPr/>
        </p:nvSpPr>
        <p:spPr>
          <a:xfrm>
            <a:off x="4559604" y="6349484"/>
            <a:ext cx="3365196" cy="369332"/>
          </a:xfrm>
          <a:prstGeom prst="rect">
            <a:avLst/>
          </a:prstGeom>
        </p:spPr>
        <p:txBody>
          <a:bodyPr wrap="square">
            <a:spAutoFit/>
          </a:bodyPr>
          <a:lstStyle/>
          <a:p>
            <a:r>
              <a:rPr lang="en-US" dirty="0">
                <a:hlinkClick r:id="rId8">
                  <a:extLst>
                    <a:ext uri="{A12FA001-AC4F-418D-AE19-62706E023703}">
                      <ahyp:hlinkClr xmlns:ahyp="http://schemas.microsoft.com/office/drawing/2018/hyperlinkcolor" val="tx"/>
                    </a:ext>
                  </a:extLst>
                </a:hlinkClick>
              </a:rPr>
              <a:t>IDEAL FOOD FOR WORMS - VIDEO </a:t>
            </a:r>
            <a:endParaRPr lang="en-US" dirty="0"/>
          </a:p>
        </p:txBody>
      </p:sp>
      <p:pic>
        <p:nvPicPr>
          <p:cNvPr id="20" name="Picture 19">
            <a:extLst>
              <a:ext uri="{FF2B5EF4-FFF2-40B4-BE49-F238E27FC236}">
                <a16:creationId xmlns:a16="http://schemas.microsoft.com/office/drawing/2014/main" id="{C9CFDC9B-46A4-1743-A1FD-4FCEA11357C8}"/>
              </a:ext>
            </a:extLst>
          </p:cNvPr>
          <p:cNvPicPr>
            <a:picLocks noChangeAspect="1"/>
          </p:cNvPicPr>
          <p:nvPr/>
        </p:nvPicPr>
        <p:blipFill>
          <a:blip r:embed="rId9"/>
          <a:stretch>
            <a:fillRect/>
          </a:stretch>
        </p:blipFill>
        <p:spPr>
          <a:xfrm>
            <a:off x="6653479" y="1542957"/>
            <a:ext cx="1316145" cy="1106956"/>
          </a:xfrm>
          <a:prstGeom prst="rect">
            <a:avLst/>
          </a:prstGeom>
        </p:spPr>
      </p:pic>
      <p:pic>
        <p:nvPicPr>
          <p:cNvPr id="23" name="Picture 22">
            <a:extLst>
              <a:ext uri="{FF2B5EF4-FFF2-40B4-BE49-F238E27FC236}">
                <a16:creationId xmlns:a16="http://schemas.microsoft.com/office/drawing/2014/main" id="{F4323A53-139E-AE40-8CE5-48C67CDD1CA0}"/>
              </a:ext>
            </a:extLst>
          </p:cNvPr>
          <p:cNvPicPr>
            <a:picLocks noChangeAspect="1"/>
          </p:cNvPicPr>
          <p:nvPr/>
        </p:nvPicPr>
        <p:blipFill>
          <a:blip r:embed="rId10"/>
          <a:stretch>
            <a:fillRect/>
          </a:stretch>
        </p:blipFill>
        <p:spPr>
          <a:xfrm>
            <a:off x="10557420" y="2846215"/>
            <a:ext cx="800100" cy="1422400"/>
          </a:xfrm>
          <a:prstGeom prst="rect">
            <a:avLst/>
          </a:prstGeom>
        </p:spPr>
      </p:pic>
      <p:pic>
        <p:nvPicPr>
          <p:cNvPr id="24" name="Picture 23">
            <a:extLst>
              <a:ext uri="{FF2B5EF4-FFF2-40B4-BE49-F238E27FC236}">
                <a16:creationId xmlns:a16="http://schemas.microsoft.com/office/drawing/2014/main" id="{CFE6E42A-3A36-9443-8AFC-105242363918}"/>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711750" y="3656049"/>
            <a:ext cx="1573200" cy="932067"/>
          </a:xfrm>
          <a:prstGeom prst="rect">
            <a:avLst/>
          </a:prstGeom>
        </p:spPr>
      </p:pic>
      <p:pic>
        <p:nvPicPr>
          <p:cNvPr id="25" name="Picture 24">
            <a:extLst>
              <a:ext uri="{FF2B5EF4-FFF2-40B4-BE49-F238E27FC236}">
                <a16:creationId xmlns:a16="http://schemas.microsoft.com/office/drawing/2014/main" id="{0395475E-71B7-A84D-B6BF-C516EA1E2D37}"/>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9747259" y="941377"/>
            <a:ext cx="934522" cy="1196188"/>
          </a:xfrm>
          <a:prstGeom prst="rect">
            <a:avLst/>
          </a:prstGeom>
        </p:spPr>
      </p:pic>
      <p:sp>
        <p:nvSpPr>
          <p:cNvPr id="26" name="TextBox 25">
            <a:extLst>
              <a:ext uri="{FF2B5EF4-FFF2-40B4-BE49-F238E27FC236}">
                <a16:creationId xmlns:a16="http://schemas.microsoft.com/office/drawing/2014/main" id="{586F8562-6D1B-C548-AB79-7B9BBA7952A8}"/>
              </a:ext>
            </a:extLst>
          </p:cNvPr>
          <p:cNvSpPr txBox="1"/>
          <p:nvPr/>
        </p:nvSpPr>
        <p:spPr>
          <a:xfrm>
            <a:off x="6242202" y="2778279"/>
            <a:ext cx="2285999" cy="369332"/>
          </a:xfrm>
          <a:prstGeom prst="rect">
            <a:avLst/>
          </a:prstGeom>
          <a:noFill/>
        </p:spPr>
        <p:txBody>
          <a:bodyPr wrap="square" rtlCol="0">
            <a:spAutoFit/>
          </a:bodyPr>
          <a:lstStyle/>
          <a:p>
            <a:r>
              <a:rPr lang="en-US" dirty="0">
                <a:latin typeface="+mj-lt"/>
              </a:rPr>
              <a:t>Citric and acidic foods</a:t>
            </a:r>
          </a:p>
        </p:txBody>
      </p:sp>
      <p:sp>
        <p:nvSpPr>
          <p:cNvPr id="27" name="TextBox 26">
            <a:extLst>
              <a:ext uri="{FF2B5EF4-FFF2-40B4-BE49-F238E27FC236}">
                <a16:creationId xmlns:a16="http://schemas.microsoft.com/office/drawing/2014/main" id="{E1BB4256-1F42-784B-80F2-DDB035BF0045}"/>
              </a:ext>
            </a:extLst>
          </p:cNvPr>
          <p:cNvSpPr txBox="1"/>
          <p:nvPr/>
        </p:nvSpPr>
        <p:spPr>
          <a:xfrm>
            <a:off x="9145144" y="2122558"/>
            <a:ext cx="2285999" cy="369332"/>
          </a:xfrm>
          <a:prstGeom prst="rect">
            <a:avLst/>
          </a:prstGeom>
          <a:noFill/>
        </p:spPr>
        <p:txBody>
          <a:bodyPr wrap="square" rtlCol="0">
            <a:spAutoFit/>
          </a:bodyPr>
          <a:lstStyle/>
          <a:p>
            <a:r>
              <a:rPr lang="en-US" dirty="0">
                <a:latin typeface="+mj-lt"/>
              </a:rPr>
              <a:t>No plastic materials </a:t>
            </a:r>
          </a:p>
        </p:txBody>
      </p:sp>
      <p:sp>
        <p:nvSpPr>
          <p:cNvPr id="28" name="TextBox 27">
            <a:extLst>
              <a:ext uri="{FF2B5EF4-FFF2-40B4-BE49-F238E27FC236}">
                <a16:creationId xmlns:a16="http://schemas.microsoft.com/office/drawing/2014/main" id="{FF86E933-5D86-EA49-A928-CB00718572CE}"/>
              </a:ext>
            </a:extLst>
          </p:cNvPr>
          <p:cNvSpPr txBox="1"/>
          <p:nvPr/>
        </p:nvSpPr>
        <p:spPr>
          <a:xfrm>
            <a:off x="10410104" y="4283818"/>
            <a:ext cx="1163109" cy="369332"/>
          </a:xfrm>
          <a:prstGeom prst="rect">
            <a:avLst/>
          </a:prstGeom>
          <a:noFill/>
        </p:spPr>
        <p:txBody>
          <a:bodyPr wrap="square" rtlCol="0">
            <a:spAutoFit/>
          </a:bodyPr>
          <a:lstStyle/>
          <a:p>
            <a:r>
              <a:rPr lang="en-US" dirty="0">
                <a:latin typeface="+mj-lt"/>
              </a:rPr>
              <a:t>No dairy </a:t>
            </a:r>
          </a:p>
        </p:txBody>
      </p:sp>
      <p:sp>
        <p:nvSpPr>
          <p:cNvPr id="29" name="TextBox 28">
            <a:extLst>
              <a:ext uri="{FF2B5EF4-FFF2-40B4-BE49-F238E27FC236}">
                <a16:creationId xmlns:a16="http://schemas.microsoft.com/office/drawing/2014/main" id="{48CD3F5E-B972-E54A-AD1F-EF2F5F5EF9F3}"/>
              </a:ext>
            </a:extLst>
          </p:cNvPr>
          <p:cNvSpPr txBox="1"/>
          <p:nvPr/>
        </p:nvSpPr>
        <p:spPr>
          <a:xfrm>
            <a:off x="6355350" y="4727341"/>
            <a:ext cx="2285999" cy="646331"/>
          </a:xfrm>
          <a:prstGeom prst="rect">
            <a:avLst/>
          </a:prstGeom>
          <a:noFill/>
        </p:spPr>
        <p:txBody>
          <a:bodyPr wrap="square" rtlCol="0">
            <a:spAutoFit/>
          </a:bodyPr>
          <a:lstStyle/>
          <a:p>
            <a:pPr algn="ctr"/>
            <a:r>
              <a:rPr lang="en-US" dirty="0">
                <a:latin typeface="+mj-lt"/>
              </a:rPr>
              <a:t>No meat and other animal products</a:t>
            </a:r>
          </a:p>
        </p:txBody>
      </p:sp>
      <p:sp>
        <p:nvSpPr>
          <p:cNvPr id="30" name="TextBox 29">
            <a:extLst>
              <a:ext uri="{FF2B5EF4-FFF2-40B4-BE49-F238E27FC236}">
                <a16:creationId xmlns:a16="http://schemas.microsoft.com/office/drawing/2014/main" id="{4ED3BA42-D57E-F442-8F9D-F32292667F99}"/>
              </a:ext>
            </a:extLst>
          </p:cNvPr>
          <p:cNvSpPr txBox="1"/>
          <p:nvPr/>
        </p:nvSpPr>
        <p:spPr>
          <a:xfrm>
            <a:off x="6936904" y="5621605"/>
            <a:ext cx="4054754" cy="369332"/>
          </a:xfrm>
          <a:prstGeom prst="rect">
            <a:avLst/>
          </a:prstGeom>
          <a:noFill/>
        </p:spPr>
        <p:txBody>
          <a:bodyPr wrap="square" rtlCol="0">
            <a:spAutoFit/>
          </a:bodyPr>
          <a:lstStyle/>
          <a:p>
            <a:r>
              <a:rPr lang="en-US" dirty="0">
                <a:latin typeface="+mj-lt"/>
              </a:rPr>
              <a:t>Also avoid spicy foods, oils and chemicals. </a:t>
            </a:r>
          </a:p>
        </p:txBody>
      </p:sp>
      <p:pic>
        <p:nvPicPr>
          <p:cNvPr id="3" name="Picture 2">
            <a:extLst>
              <a:ext uri="{FF2B5EF4-FFF2-40B4-BE49-F238E27FC236}">
                <a16:creationId xmlns:a16="http://schemas.microsoft.com/office/drawing/2014/main" id="{18896B1B-4351-B54D-8E68-FDE4A1BE1218}"/>
              </a:ext>
            </a:extLst>
          </p:cNvPr>
          <p:cNvPicPr>
            <a:picLocks noChangeAspect="1"/>
          </p:cNvPicPr>
          <p:nvPr/>
        </p:nvPicPr>
        <p:blipFill>
          <a:blip r:embed="rId13"/>
          <a:stretch>
            <a:fillRect/>
          </a:stretch>
        </p:blipFill>
        <p:spPr>
          <a:xfrm>
            <a:off x="11088512" y="5373671"/>
            <a:ext cx="951584" cy="935177"/>
          </a:xfrm>
          <a:prstGeom prst="rect">
            <a:avLst/>
          </a:prstGeom>
        </p:spPr>
      </p:pic>
      <p:pic>
        <p:nvPicPr>
          <p:cNvPr id="2" name="Picture 1">
            <a:extLst>
              <a:ext uri="{FF2B5EF4-FFF2-40B4-BE49-F238E27FC236}">
                <a16:creationId xmlns:a16="http://schemas.microsoft.com/office/drawing/2014/main" id="{907DFC2D-7A00-F845-9B1A-2E3B46A68BD7}"/>
              </a:ext>
            </a:extLst>
          </p:cNvPr>
          <p:cNvPicPr>
            <a:picLocks noChangeAspect="1"/>
          </p:cNvPicPr>
          <p:nvPr/>
        </p:nvPicPr>
        <p:blipFill>
          <a:blip r:embed="rId14"/>
          <a:stretch>
            <a:fillRect/>
          </a:stretch>
        </p:blipFill>
        <p:spPr>
          <a:xfrm>
            <a:off x="246543" y="1093962"/>
            <a:ext cx="576471" cy="650855"/>
          </a:xfrm>
          <a:prstGeom prst="rect">
            <a:avLst/>
          </a:prstGeom>
        </p:spPr>
      </p:pic>
    </p:spTree>
    <p:extLst>
      <p:ext uri="{BB962C8B-B14F-4D97-AF65-F5344CB8AC3E}">
        <p14:creationId xmlns:p14="http://schemas.microsoft.com/office/powerpoint/2010/main" val="40788085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Oval 24">
            <a:extLst>
              <a:ext uri="{FF2B5EF4-FFF2-40B4-BE49-F238E27FC236}">
                <a16:creationId xmlns:a16="http://schemas.microsoft.com/office/drawing/2014/main" id="{9786902F-A874-6645-AC46-6796BC577FE2}"/>
              </a:ext>
            </a:extLst>
          </p:cNvPr>
          <p:cNvSpPr/>
          <p:nvPr/>
        </p:nvSpPr>
        <p:spPr>
          <a:xfrm>
            <a:off x="934874" y="215732"/>
            <a:ext cx="4676002" cy="4755513"/>
          </a:xfrm>
          <a:prstGeom prst="ellipse">
            <a:avLst/>
          </a:prstGeom>
          <a:solidFill>
            <a:srgbClr val="9D6F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F403FA71-12AD-FF42-B9F4-781CB40B6ABF}"/>
              </a:ext>
            </a:extLst>
          </p:cNvPr>
          <p:cNvSpPr/>
          <p:nvPr/>
        </p:nvSpPr>
        <p:spPr>
          <a:xfrm>
            <a:off x="6815440" y="215732"/>
            <a:ext cx="4646757" cy="4755513"/>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5D020B2-112E-C346-A0A2-3B54E0710092}"/>
              </a:ext>
            </a:extLst>
          </p:cNvPr>
          <p:cNvSpPr txBox="1"/>
          <p:nvPr/>
        </p:nvSpPr>
        <p:spPr>
          <a:xfrm>
            <a:off x="2072933" y="588058"/>
            <a:ext cx="2499307" cy="523220"/>
          </a:xfrm>
          <a:prstGeom prst="rect">
            <a:avLst/>
          </a:prstGeom>
          <a:noFill/>
        </p:spPr>
        <p:txBody>
          <a:bodyPr wrap="square" rtlCol="0">
            <a:spAutoFit/>
          </a:bodyPr>
          <a:lstStyle/>
          <a:p>
            <a:pPr algn="ctr"/>
            <a:r>
              <a:rPr lang="en-US" sz="2800" b="1" dirty="0">
                <a:latin typeface="+mj-lt"/>
              </a:rPr>
              <a:t>Carbon</a:t>
            </a:r>
          </a:p>
        </p:txBody>
      </p:sp>
      <p:pic>
        <p:nvPicPr>
          <p:cNvPr id="11" name="Picture 10">
            <a:extLst>
              <a:ext uri="{FF2B5EF4-FFF2-40B4-BE49-F238E27FC236}">
                <a16:creationId xmlns:a16="http://schemas.microsoft.com/office/drawing/2014/main" id="{4CD269F0-8CF5-8C46-8E7A-2085BC16E8D8}"/>
              </a:ext>
            </a:extLst>
          </p:cNvPr>
          <p:cNvPicPr>
            <a:picLocks noChangeAspect="1"/>
          </p:cNvPicPr>
          <p:nvPr/>
        </p:nvPicPr>
        <p:blipFill>
          <a:blip r:embed="rId2"/>
          <a:stretch>
            <a:fillRect/>
          </a:stretch>
        </p:blipFill>
        <p:spPr>
          <a:xfrm>
            <a:off x="1799732" y="1589717"/>
            <a:ext cx="800100" cy="977900"/>
          </a:xfrm>
          <a:prstGeom prst="rect">
            <a:avLst/>
          </a:prstGeom>
        </p:spPr>
      </p:pic>
      <p:pic>
        <p:nvPicPr>
          <p:cNvPr id="14" name="Picture 13">
            <a:extLst>
              <a:ext uri="{FF2B5EF4-FFF2-40B4-BE49-F238E27FC236}">
                <a16:creationId xmlns:a16="http://schemas.microsoft.com/office/drawing/2014/main" id="{CB5310E6-357C-2D45-A9A5-9FAFAFD32757}"/>
              </a:ext>
            </a:extLst>
          </p:cNvPr>
          <p:cNvPicPr>
            <a:picLocks noChangeAspect="1"/>
          </p:cNvPicPr>
          <p:nvPr/>
        </p:nvPicPr>
        <p:blipFill>
          <a:blip r:embed="rId3"/>
          <a:stretch>
            <a:fillRect/>
          </a:stretch>
        </p:blipFill>
        <p:spPr>
          <a:xfrm>
            <a:off x="8822751" y="1338850"/>
            <a:ext cx="1441959" cy="1213278"/>
          </a:xfrm>
          <a:prstGeom prst="rect">
            <a:avLst/>
          </a:prstGeom>
        </p:spPr>
      </p:pic>
      <p:pic>
        <p:nvPicPr>
          <p:cNvPr id="15" name="Picture 14">
            <a:extLst>
              <a:ext uri="{FF2B5EF4-FFF2-40B4-BE49-F238E27FC236}">
                <a16:creationId xmlns:a16="http://schemas.microsoft.com/office/drawing/2014/main" id="{E7AA87A5-FA6E-0743-8B01-6290CE5FCEAC}"/>
              </a:ext>
            </a:extLst>
          </p:cNvPr>
          <p:cNvPicPr>
            <a:picLocks noChangeAspect="1"/>
          </p:cNvPicPr>
          <p:nvPr/>
        </p:nvPicPr>
        <p:blipFill>
          <a:blip r:embed="rId4"/>
          <a:stretch>
            <a:fillRect/>
          </a:stretch>
        </p:blipFill>
        <p:spPr>
          <a:xfrm>
            <a:off x="9682119" y="2567617"/>
            <a:ext cx="1165181" cy="1201367"/>
          </a:xfrm>
          <a:prstGeom prst="rect">
            <a:avLst/>
          </a:prstGeom>
        </p:spPr>
      </p:pic>
      <p:sp>
        <p:nvSpPr>
          <p:cNvPr id="16" name="TextBox 15">
            <a:extLst>
              <a:ext uri="{FF2B5EF4-FFF2-40B4-BE49-F238E27FC236}">
                <a16:creationId xmlns:a16="http://schemas.microsoft.com/office/drawing/2014/main" id="{B20F6D80-43F6-2E48-828D-4A9DF76975D7}"/>
              </a:ext>
            </a:extLst>
          </p:cNvPr>
          <p:cNvSpPr txBox="1"/>
          <p:nvPr/>
        </p:nvSpPr>
        <p:spPr>
          <a:xfrm>
            <a:off x="7367536" y="553750"/>
            <a:ext cx="3719016" cy="523220"/>
          </a:xfrm>
          <a:prstGeom prst="rect">
            <a:avLst/>
          </a:prstGeom>
          <a:noFill/>
        </p:spPr>
        <p:txBody>
          <a:bodyPr wrap="square" rtlCol="0">
            <a:spAutoFit/>
          </a:bodyPr>
          <a:lstStyle/>
          <a:p>
            <a:pPr algn="ctr"/>
            <a:r>
              <a:rPr lang="en-US" sz="2800" b="1" dirty="0">
                <a:latin typeface="+mj-lt"/>
              </a:rPr>
              <a:t>Nitrogen</a:t>
            </a:r>
          </a:p>
        </p:txBody>
      </p:sp>
      <p:pic>
        <p:nvPicPr>
          <p:cNvPr id="17" name="Picture 16">
            <a:extLst>
              <a:ext uri="{FF2B5EF4-FFF2-40B4-BE49-F238E27FC236}">
                <a16:creationId xmlns:a16="http://schemas.microsoft.com/office/drawing/2014/main" id="{EC7A38BC-081D-5A49-9AE8-2CBA8AED425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788829" y="3156880"/>
            <a:ext cx="1671866" cy="896120"/>
          </a:xfrm>
          <a:prstGeom prst="rect">
            <a:avLst/>
          </a:prstGeom>
        </p:spPr>
      </p:pic>
      <p:pic>
        <p:nvPicPr>
          <p:cNvPr id="21" name="Picture 20">
            <a:extLst>
              <a:ext uri="{FF2B5EF4-FFF2-40B4-BE49-F238E27FC236}">
                <a16:creationId xmlns:a16="http://schemas.microsoft.com/office/drawing/2014/main" id="{B34AB926-766B-124A-93B4-C2F8196BD38E}"/>
              </a:ext>
            </a:extLst>
          </p:cNvPr>
          <p:cNvPicPr>
            <a:picLocks noChangeAspect="1"/>
          </p:cNvPicPr>
          <p:nvPr/>
        </p:nvPicPr>
        <p:blipFill>
          <a:blip r:embed="rId2"/>
          <a:stretch>
            <a:fillRect/>
          </a:stretch>
        </p:blipFill>
        <p:spPr>
          <a:xfrm rot="6530245">
            <a:off x="2006723" y="1291734"/>
            <a:ext cx="800100" cy="977900"/>
          </a:xfrm>
          <a:prstGeom prst="rect">
            <a:avLst/>
          </a:prstGeom>
        </p:spPr>
      </p:pic>
      <p:sp>
        <p:nvSpPr>
          <p:cNvPr id="7" name="TextBox 6">
            <a:extLst>
              <a:ext uri="{FF2B5EF4-FFF2-40B4-BE49-F238E27FC236}">
                <a16:creationId xmlns:a16="http://schemas.microsoft.com/office/drawing/2014/main" id="{ED8E8BB0-9667-614C-BEBC-8035348ACD81}"/>
              </a:ext>
            </a:extLst>
          </p:cNvPr>
          <p:cNvSpPr txBox="1"/>
          <p:nvPr/>
        </p:nvSpPr>
        <p:spPr>
          <a:xfrm>
            <a:off x="1564319" y="5465173"/>
            <a:ext cx="9484134" cy="707886"/>
          </a:xfrm>
          <a:prstGeom prst="rect">
            <a:avLst/>
          </a:prstGeom>
          <a:noFill/>
        </p:spPr>
        <p:txBody>
          <a:bodyPr wrap="square" rtlCol="0">
            <a:spAutoFit/>
          </a:bodyPr>
          <a:lstStyle/>
          <a:p>
            <a:r>
              <a:rPr lang="en-US" sz="2000" dirty="0">
                <a:latin typeface="+mj-lt"/>
              </a:rPr>
              <a:t>Worm farms enjoy a good balance of carbon based foods and nitrogen based foods. The perfect range should be the following: Nitrogen 40-50% and Carbon 50-60%. </a:t>
            </a:r>
          </a:p>
        </p:txBody>
      </p:sp>
      <p:sp>
        <p:nvSpPr>
          <p:cNvPr id="26" name="TextBox 25">
            <a:extLst>
              <a:ext uri="{FF2B5EF4-FFF2-40B4-BE49-F238E27FC236}">
                <a16:creationId xmlns:a16="http://schemas.microsoft.com/office/drawing/2014/main" id="{61E443A0-B860-BD4C-B624-DCF7361D9B4C}"/>
              </a:ext>
            </a:extLst>
          </p:cNvPr>
          <p:cNvSpPr txBox="1"/>
          <p:nvPr/>
        </p:nvSpPr>
        <p:spPr>
          <a:xfrm>
            <a:off x="2804829" y="4383122"/>
            <a:ext cx="1035513" cy="400110"/>
          </a:xfrm>
          <a:prstGeom prst="rect">
            <a:avLst/>
          </a:prstGeom>
          <a:noFill/>
        </p:spPr>
        <p:txBody>
          <a:bodyPr wrap="square" rtlCol="0">
            <a:spAutoFit/>
          </a:bodyPr>
          <a:lstStyle/>
          <a:p>
            <a:r>
              <a:rPr lang="en-US" sz="2000" dirty="0">
                <a:latin typeface="+mj-lt"/>
              </a:rPr>
              <a:t>50-60%</a:t>
            </a:r>
          </a:p>
        </p:txBody>
      </p:sp>
      <p:sp>
        <p:nvSpPr>
          <p:cNvPr id="27" name="TextBox 26">
            <a:extLst>
              <a:ext uri="{FF2B5EF4-FFF2-40B4-BE49-F238E27FC236}">
                <a16:creationId xmlns:a16="http://schemas.microsoft.com/office/drawing/2014/main" id="{776C75C3-CF36-0449-B8E0-B20E22055BC8}"/>
              </a:ext>
            </a:extLst>
          </p:cNvPr>
          <p:cNvSpPr txBox="1"/>
          <p:nvPr/>
        </p:nvSpPr>
        <p:spPr>
          <a:xfrm>
            <a:off x="8709287" y="4354768"/>
            <a:ext cx="1035513" cy="400110"/>
          </a:xfrm>
          <a:prstGeom prst="rect">
            <a:avLst/>
          </a:prstGeom>
          <a:noFill/>
        </p:spPr>
        <p:txBody>
          <a:bodyPr wrap="square" rtlCol="0">
            <a:spAutoFit/>
          </a:bodyPr>
          <a:lstStyle/>
          <a:p>
            <a:r>
              <a:rPr lang="en-US" sz="2000" dirty="0">
                <a:latin typeface="+mj-lt"/>
              </a:rPr>
              <a:t>40-50%</a:t>
            </a:r>
          </a:p>
        </p:txBody>
      </p:sp>
      <p:pic>
        <p:nvPicPr>
          <p:cNvPr id="2" name="Picture 1">
            <a:extLst>
              <a:ext uri="{FF2B5EF4-FFF2-40B4-BE49-F238E27FC236}">
                <a16:creationId xmlns:a16="http://schemas.microsoft.com/office/drawing/2014/main" id="{6AE30631-2409-1044-827A-897354A053A8}"/>
              </a:ext>
            </a:extLst>
          </p:cNvPr>
          <p:cNvPicPr>
            <a:picLocks noChangeAspect="1"/>
          </p:cNvPicPr>
          <p:nvPr/>
        </p:nvPicPr>
        <p:blipFill>
          <a:blip r:embed="rId6"/>
          <a:stretch>
            <a:fillRect/>
          </a:stretch>
        </p:blipFill>
        <p:spPr>
          <a:xfrm>
            <a:off x="7433603" y="1811748"/>
            <a:ext cx="852291" cy="883857"/>
          </a:xfrm>
          <a:prstGeom prst="rect">
            <a:avLst/>
          </a:prstGeom>
        </p:spPr>
      </p:pic>
      <p:pic>
        <p:nvPicPr>
          <p:cNvPr id="6" name="Picture 5">
            <a:extLst>
              <a:ext uri="{FF2B5EF4-FFF2-40B4-BE49-F238E27FC236}">
                <a16:creationId xmlns:a16="http://schemas.microsoft.com/office/drawing/2014/main" id="{0C6C3B97-9447-FC4A-85B2-75A4F1FDDAFD}"/>
              </a:ext>
            </a:extLst>
          </p:cNvPr>
          <p:cNvPicPr>
            <a:picLocks noChangeAspect="1"/>
          </p:cNvPicPr>
          <p:nvPr/>
        </p:nvPicPr>
        <p:blipFill>
          <a:blip r:embed="rId7"/>
          <a:stretch>
            <a:fillRect/>
          </a:stretch>
        </p:blipFill>
        <p:spPr>
          <a:xfrm>
            <a:off x="3490165" y="1327091"/>
            <a:ext cx="1515850" cy="1276506"/>
          </a:xfrm>
          <a:prstGeom prst="rect">
            <a:avLst/>
          </a:prstGeom>
        </p:spPr>
      </p:pic>
      <p:pic>
        <p:nvPicPr>
          <p:cNvPr id="9" name="Picture 8">
            <a:extLst>
              <a:ext uri="{FF2B5EF4-FFF2-40B4-BE49-F238E27FC236}">
                <a16:creationId xmlns:a16="http://schemas.microsoft.com/office/drawing/2014/main" id="{447830E3-3591-E84E-8B26-359E731AFB34}"/>
              </a:ext>
            </a:extLst>
          </p:cNvPr>
          <p:cNvPicPr>
            <a:picLocks noChangeAspect="1"/>
          </p:cNvPicPr>
          <p:nvPr/>
        </p:nvPicPr>
        <p:blipFill>
          <a:blip r:embed="rId8"/>
          <a:stretch>
            <a:fillRect/>
          </a:stretch>
        </p:blipFill>
        <p:spPr>
          <a:xfrm>
            <a:off x="2406772" y="2774486"/>
            <a:ext cx="1433569" cy="1241441"/>
          </a:xfrm>
          <a:prstGeom prst="rect">
            <a:avLst/>
          </a:prstGeom>
        </p:spPr>
      </p:pic>
      <p:pic>
        <p:nvPicPr>
          <p:cNvPr id="22" name="Picture 21">
            <a:extLst>
              <a:ext uri="{FF2B5EF4-FFF2-40B4-BE49-F238E27FC236}">
                <a16:creationId xmlns:a16="http://schemas.microsoft.com/office/drawing/2014/main" id="{67AE346A-CE50-EC4C-A0C7-30EB6103EFFB}"/>
              </a:ext>
            </a:extLst>
          </p:cNvPr>
          <p:cNvPicPr>
            <a:picLocks noChangeAspect="1"/>
          </p:cNvPicPr>
          <p:nvPr/>
        </p:nvPicPr>
        <p:blipFill>
          <a:blip r:embed="rId9"/>
          <a:stretch>
            <a:fillRect/>
          </a:stretch>
        </p:blipFill>
        <p:spPr>
          <a:xfrm flipH="1">
            <a:off x="11207930" y="5041207"/>
            <a:ext cx="722877" cy="935976"/>
          </a:xfrm>
          <a:prstGeom prst="rect">
            <a:avLst/>
          </a:prstGeom>
        </p:spPr>
      </p:pic>
    </p:spTree>
    <p:extLst>
      <p:ext uri="{BB962C8B-B14F-4D97-AF65-F5344CB8AC3E}">
        <p14:creationId xmlns:p14="http://schemas.microsoft.com/office/powerpoint/2010/main" val="15361429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193183" y="125254"/>
          <a:ext cx="2189408" cy="762000"/>
        </p:xfrm>
        <a:graphic>
          <a:graphicData uri="http://schemas.openxmlformats.org/drawingml/2006/table">
            <a:tbl>
              <a:tblPr/>
              <a:tblGrid>
                <a:gridCol w="2189408">
                  <a:extLst>
                    <a:ext uri="{9D8B030D-6E8A-4147-A177-3AD203B41FA5}">
                      <a16:colId xmlns:a16="http://schemas.microsoft.com/office/drawing/2014/main" val="20000"/>
                    </a:ext>
                  </a:extLst>
                </a:gridCol>
              </a:tblGrid>
              <a:tr h="0">
                <a:tc>
                  <a:txBody>
                    <a:bodyPr/>
                    <a:lstStyle/>
                    <a:p>
                      <a:r>
                        <a:rPr lang="en-GB" sz="4400" b="1" u="sng"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Activity</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9" name="Table 8">
            <a:extLst>
              <a:ext uri="{FF2B5EF4-FFF2-40B4-BE49-F238E27FC236}">
                <a16:creationId xmlns:a16="http://schemas.microsoft.com/office/drawing/2014/main" id="{C0222AA6-B5D2-2A4B-8D98-3A9565775F86}"/>
              </a:ext>
            </a:extLst>
          </p:cNvPr>
          <p:cNvGraphicFramePr>
            <a:graphicFrameLocks noGrp="1"/>
          </p:cNvGraphicFramePr>
          <p:nvPr>
            <p:extLst>
              <p:ext uri="{D42A27DB-BD31-4B8C-83A1-F6EECF244321}">
                <p14:modId xmlns:p14="http://schemas.microsoft.com/office/powerpoint/2010/main" val="2779194844"/>
              </p:ext>
            </p:extLst>
          </p:nvPr>
        </p:nvGraphicFramePr>
        <p:xfrm>
          <a:off x="329878" y="1301178"/>
          <a:ext cx="5105007" cy="2806030"/>
        </p:xfrm>
        <a:graphic>
          <a:graphicData uri="http://schemas.openxmlformats.org/drawingml/2006/table">
            <a:tbl>
              <a:tblPr/>
              <a:tblGrid>
                <a:gridCol w="5105007">
                  <a:extLst>
                    <a:ext uri="{9D8B030D-6E8A-4147-A177-3AD203B41FA5}">
                      <a16:colId xmlns:a16="http://schemas.microsoft.com/office/drawing/2014/main" val="20000"/>
                    </a:ext>
                  </a:extLst>
                </a:gridCol>
              </a:tblGrid>
              <a:tr h="2806030">
                <a:tc>
                  <a:txBody>
                    <a:bodyPr/>
                    <a:lstStyle/>
                    <a:p>
                      <a:r>
                        <a:rPr lang="en-GB" sz="2600" dirty="0">
                          <a:effectLst/>
                          <a:latin typeface="+mj-lt"/>
                        </a:rPr>
                        <a:t>On the worksheet provided, draw some of the foods that worms will enjoy in your worm farm. </a:t>
                      </a:r>
                    </a:p>
                    <a:p>
                      <a:endParaRPr lang="en-GB" sz="2600" dirty="0">
                        <a:effectLst/>
                        <a:latin typeface="+mj-lt"/>
                      </a:endParaRPr>
                    </a:p>
                    <a:p>
                      <a:r>
                        <a:rPr lang="en-GB" sz="2600" dirty="0">
                          <a:effectLst/>
                          <a:latin typeface="+mj-lt"/>
                        </a:rPr>
                        <a:t>Then write some examples of foods the worms do not enjoy. </a:t>
                      </a: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FC6BA74A-63BD-A54D-B94C-B1BE94A4CE42}"/>
              </a:ext>
            </a:extLst>
          </p:cNvPr>
          <p:cNvPicPr>
            <a:picLocks noChangeAspect="1"/>
          </p:cNvPicPr>
          <p:nvPr/>
        </p:nvPicPr>
        <p:blipFill>
          <a:blip r:embed="rId2"/>
          <a:stretch>
            <a:fillRect/>
          </a:stretch>
        </p:blipFill>
        <p:spPr>
          <a:xfrm>
            <a:off x="6903100" y="125254"/>
            <a:ext cx="4463816" cy="6496050"/>
          </a:xfrm>
          <a:prstGeom prst="rect">
            <a:avLst/>
          </a:prstGeom>
          <a:ln>
            <a:noFill/>
          </a:ln>
          <a:effectLst>
            <a:outerShdw blurRad="292100" dist="139700" dir="2700000" algn="tl" rotWithShape="0">
              <a:srgbClr val="333333">
                <a:alpha val="65000"/>
              </a:srgbClr>
            </a:outerShdw>
          </a:effectLst>
        </p:spPr>
      </p:pic>
      <p:sp>
        <p:nvSpPr>
          <p:cNvPr id="5" name="TextBox 4">
            <a:extLst>
              <a:ext uri="{FF2B5EF4-FFF2-40B4-BE49-F238E27FC236}">
                <a16:creationId xmlns:a16="http://schemas.microsoft.com/office/drawing/2014/main" id="{0D2CA3A3-5BF8-334B-896E-4A332BA16218}"/>
              </a:ext>
            </a:extLst>
          </p:cNvPr>
          <p:cNvSpPr txBox="1"/>
          <p:nvPr/>
        </p:nvSpPr>
        <p:spPr>
          <a:xfrm>
            <a:off x="329878" y="4456817"/>
            <a:ext cx="4733365" cy="1569660"/>
          </a:xfrm>
          <a:prstGeom prst="rect">
            <a:avLst/>
          </a:prstGeom>
          <a:noFill/>
        </p:spPr>
        <p:txBody>
          <a:bodyPr wrap="square" rtlCol="0">
            <a:spAutoFit/>
          </a:bodyPr>
          <a:lstStyle/>
          <a:p>
            <a:r>
              <a:rPr lang="en-US" sz="2400" b="1" dirty="0">
                <a:latin typeface="+mj-lt"/>
              </a:rPr>
              <a:t>Note:</a:t>
            </a:r>
          </a:p>
          <a:p>
            <a:r>
              <a:rPr lang="en-US" sz="2400" dirty="0">
                <a:latin typeface="+mj-lt"/>
              </a:rPr>
              <a:t>Remember worms like a balance of carbon based and nitrogen based foods. </a:t>
            </a:r>
          </a:p>
        </p:txBody>
      </p:sp>
    </p:spTree>
    <p:extLst>
      <p:ext uri="{BB962C8B-B14F-4D97-AF65-F5344CB8AC3E}">
        <p14:creationId xmlns:p14="http://schemas.microsoft.com/office/powerpoint/2010/main" val="35517256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1566" y="170688"/>
            <a:ext cx="2729530" cy="1107996"/>
          </a:xfrm>
          <a:prstGeom prst="rect">
            <a:avLst/>
          </a:prstGeom>
          <a:noFill/>
        </p:spPr>
        <p:txBody>
          <a:bodyPr wrap="none" rtlCol="0">
            <a:spAutoFit/>
          </a:bodyPr>
          <a:lstStyle/>
          <a:p>
            <a:r>
              <a:rPr lang="en-GB" sz="66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6000" b="1" u="sng" dirty="0">
              <a:solidFill>
                <a:srgbClr val="FF0000"/>
              </a:solidFill>
              <a:latin typeface="+mj-lt"/>
            </a:endParaRPr>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553074" y="5933987"/>
            <a:ext cx="924999" cy="914488"/>
          </a:xfrm>
          <a:prstGeom prst="ellipse">
            <a:avLst/>
          </a:prstGeom>
        </p:spPr>
      </p:pic>
      <p:graphicFrame>
        <p:nvGraphicFramePr>
          <p:cNvPr id="4" name="Table 3"/>
          <p:cNvGraphicFramePr>
            <a:graphicFrameLocks noGrp="1"/>
          </p:cNvGraphicFramePr>
          <p:nvPr>
            <p:extLst>
              <p:ext uri="{D42A27DB-BD31-4B8C-83A1-F6EECF244321}">
                <p14:modId xmlns:p14="http://schemas.microsoft.com/office/powerpoint/2010/main" val="4235824961"/>
              </p:ext>
            </p:extLst>
          </p:nvPr>
        </p:nvGraphicFramePr>
        <p:xfrm>
          <a:off x="2244274" y="2597507"/>
          <a:ext cx="7584114" cy="2834640"/>
        </p:xfrm>
        <a:graphic>
          <a:graphicData uri="http://schemas.openxmlformats.org/drawingml/2006/table">
            <a:tbl>
              <a:tblPr/>
              <a:tblGrid>
                <a:gridCol w="7584114">
                  <a:extLst>
                    <a:ext uri="{9D8B030D-6E8A-4147-A177-3AD203B41FA5}">
                      <a16:colId xmlns:a16="http://schemas.microsoft.com/office/drawing/2014/main" val="20000"/>
                    </a:ext>
                  </a:extLst>
                </a:gridCol>
              </a:tblGrid>
              <a:tr h="0">
                <a:tc>
                  <a:txBody>
                    <a:bodyPr/>
                    <a:lstStyle/>
                    <a:p>
                      <a:r>
                        <a:rPr lang="en-GB" sz="2400" dirty="0">
                          <a:solidFill>
                            <a:srgbClr val="000000"/>
                          </a:solidFill>
                          <a:effectLst/>
                          <a:latin typeface="+mj-lt"/>
                        </a:rPr>
                        <a:t>Why would we want to use a worm farm? </a:t>
                      </a:r>
                    </a:p>
                    <a:p>
                      <a:endParaRPr lang="en-GB" sz="2400" dirty="0">
                        <a:solidFill>
                          <a:srgbClr val="000000"/>
                        </a:solidFill>
                        <a:effectLst/>
                        <a:latin typeface="+mj-lt"/>
                      </a:endParaRPr>
                    </a:p>
                    <a:p>
                      <a:r>
                        <a:rPr lang="en-GB" sz="2400" dirty="0">
                          <a:solidFill>
                            <a:srgbClr val="000000"/>
                          </a:solidFill>
                          <a:effectLst/>
                          <a:latin typeface="+mj-lt"/>
                        </a:rPr>
                        <a:t>What are the best conditions for a worm farm? </a:t>
                      </a:r>
                    </a:p>
                    <a:p>
                      <a:endParaRPr lang="en-GB" sz="2400" dirty="0">
                        <a:solidFill>
                          <a:srgbClr val="000000"/>
                        </a:solidFill>
                        <a:effectLst/>
                        <a:latin typeface="+mj-lt"/>
                      </a:endParaRPr>
                    </a:p>
                    <a:p>
                      <a:r>
                        <a:rPr lang="en-GB" sz="2400" dirty="0">
                          <a:solidFill>
                            <a:srgbClr val="000000"/>
                          </a:solidFill>
                          <a:effectLst/>
                          <a:latin typeface="+mj-lt"/>
                        </a:rPr>
                        <a:t>What do the worms like to eat and not eat? </a:t>
                      </a:r>
                    </a:p>
                    <a:p>
                      <a:endParaRPr lang="en-GB" sz="2400" dirty="0">
                        <a:solidFill>
                          <a:srgbClr val="000000"/>
                        </a:solidFill>
                        <a:effectLst/>
                        <a:latin typeface="+mj-lt"/>
                      </a:endParaRPr>
                    </a:p>
                    <a:p>
                      <a:r>
                        <a:rPr lang="en-GB" sz="2400" dirty="0">
                          <a:solidFill>
                            <a:srgbClr val="000000"/>
                          </a:solidFill>
                          <a:effectLst/>
                          <a:latin typeface="+mj-lt"/>
                        </a:rPr>
                        <a:t>Will you make your own worm farm for home or school?</a:t>
                      </a:r>
                    </a:p>
                    <a:p>
                      <a:endParaRPr lang="en-GB" sz="1200" dirty="0">
                        <a:effectLst/>
                        <a:latin typeface="+mj-lt"/>
                      </a:endParaRPr>
                    </a:p>
                  </a:txBody>
                  <a:tcPr anchor="ctr">
                    <a:lnL>
                      <a:noFill/>
                    </a:lnL>
                    <a:lnR>
                      <a:noFill/>
                    </a:lnR>
                    <a:lnT>
                      <a:noFill/>
                    </a:lnT>
                    <a:lnB>
                      <a:noFill/>
                    </a:lnB>
                    <a:solidFill>
                      <a:schemeClr val="accent4">
                        <a:lumMod val="75000"/>
                      </a:schemeClr>
                    </a:solidFill>
                  </a:tcPr>
                </a:tc>
                <a:extLst>
                  <a:ext uri="{0D108BD9-81ED-4DB2-BD59-A6C34878D82A}">
                    <a16:rowId xmlns:a16="http://schemas.microsoft.com/office/drawing/2014/main" val="10000"/>
                  </a:ext>
                </a:extLst>
              </a:tr>
            </a:tbl>
          </a:graphicData>
        </a:graphic>
      </p:graphicFrame>
      <p:pic>
        <p:nvPicPr>
          <p:cNvPr id="6" name="Picture 5">
            <a:extLst>
              <a:ext uri="{FF2B5EF4-FFF2-40B4-BE49-F238E27FC236}">
                <a16:creationId xmlns:a16="http://schemas.microsoft.com/office/drawing/2014/main" id="{CB344453-9C08-DC44-A277-9834E1EF8E62}"/>
              </a:ext>
            </a:extLst>
          </p:cNvPr>
          <p:cNvPicPr>
            <a:picLocks noChangeAspect="1"/>
          </p:cNvPicPr>
          <p:nvPr/>
        </p:nvPicPr>
        <p:blipFill>
          <a:blip r:embed="rId3"/>
          <a:stretch>
            <a:fillRect/>
          </a:stretch>
        </p:blipFill>
        <p:spPr>
          <a:xfrm>
            <a:off x="9828388" y="523829"/>
            <a:ext cx="1943633" cy="2073678"/>
          </a:xfrm>
          <a:prstGeom prst="rect">
            <a:avLst/>
          </a:prstGeom>
        </p:spPr>
      </p:pic>
      <p:pic>
        <p:nvPicPr>
          <p:cNvPr id="7" name="Picture 6">
            <a:extLst>
              <a:ext uri="{FF2B5EF4-FFF2-40B4-BE49-F238E27FC236}">
                <a16:creationId xmlns:a16="http://schemas.microsoft.com/office/drawing/2014/main" id="{3546C419-5972-114E-9DD5-FEA6C26217C0}"/>
              </a:ext>
            </a:extLst>
          </p:cNvPr>
          <p:cNvPicPr>
            <a:picLocks noChangeAspect="1"/>
          </p:cNvPicPr>
          <p:nvPr/>
        </p:nvPicPr>
        <p:blipFill>
          <a:blip r:embed="rId4"/>
          <a:stretch>
            <a:fillRect/>
          </a:stretch>
        </p:blipFill>
        <p:spPr>
          <a:xfrm>
            <a:off x="347154" y="620285"/>
            <a:ext cx="1782092" cy="1494358"/>
          </a:xfrm>
          <a:prstGeom prst="rect">
            <a:avLst/>
          </a:prstGeom>
        </p:spPr>
      </p:pic>
    </p:spTree>
    <p:extLst>
      <p:ext uri="{BB962C8B-B14F-4D97-AF65-F5344CB8AC3E}">
        <p14:creationId xmlns:p14="http://schemas.microsoft.com/office/powerpoint/2010/main" val="2912824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63412</TotalTime>
  <Words>797</Words>
  <Application>Microsoft Macintosh PowerPoint</Application>
  <PresentationFormat>Widescreen</PresentationFormat>
  <Paragraphs>78</Paragraphs>
  <Slides>11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Calibri Light</vt:lpstr>
      <vt:lpstr>proxima_nova_bold</vt:lpstr>
      <vt:lpstr>Retrospect</vt:lpstr>
      <vt:lpstr>PowerPoint Presentation</vt:lpstr>
      <vt:lpstr>Lesson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94</cp:revision>
  <dcterms:created xsi:type="dcterms:W3CDTF">2015-12-16T03:40:36Z</dcterms:created>
  <dcterms:modified xsi:type="dcterms:W3CDTF">2021-10-09T05:58:58Z</dcterms:modified>
</cp:coreProperties>
</file>